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4"/>
  </p:notesMasterIdLst>
  <p:sldIdLst>
    <p:sldId id="256" r:id="rId2"/>
    <p:sldId id="257" r:id="rId3"/>
    <p:sldId id="259" r:id="rId4"/>
    <p:sldId id="258" r:id="rId5"/>
    <p:sldId id="260" r:id="rId6"/>
    <p:sldId id="261" r:id="rId7"/>
    <p:sldId id="262" r:id="rId8"/>
    <p:sldId id="263" r:id="rId9"/>
    <p:sldId id="264" r:id="rId10"/>
    <p:sldId id="265" r:id="rId11"/>
    <p:sldId id="266"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71" d="100"/>
          <a:sy n="71" d="100"/>
        </p:scale>
        <p:origin x="-120" y="-1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B63B7-D8A1-1C42-A042-E494AC05A473}" type="datetimeFigureOut">
              <a:rPr lang="en-US" smtClean="0"/>
              <a:t>10/31/14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A3ADA-5A81-E64D-ADD9-CD428B1A87C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a:t>
            </a:r>
            <a:endParaRPr lang="en-US" dirty="0"/>
          </a:p>
        </p:txBody>
      </p:sp>
      <p:sp>
        <p:nvSpPr>
          <p:cNvPr id="4" name="Slide Number Placeholder 3"/>
          <p:cNvSpPr>
            <a:spLocks noGrp="1"/>
          </p:cNvSpPr>
          <p:nvPr>
            <p:ph type="sldNum" sz="quarter" idx="10"/>
          </p:nvPr>
        </p:nvSpPr>
        <p:spPr/>
        <p:txBody>
          <a:bodyPr/>
          <a:lstStyle/>
          <a:p>
            <a:fld id="{620A3ADA-5A81-E64D-ADD9-CD428B1A87C3}"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AC666D53-ABFC-D549-A586-54016835E398}"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648D-1FB1-EF49-9781-AD3FE16C7C6D}"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C666D53-ABFC-D549-A586-54016835E398}"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648D-1FB1-EF49-9781-AD3FE16C7C6D}"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AC666D53-ABFC-D549-A586-54016835E398}"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648D-1FB1-EF49-9781-AD3FE16C7C6D}"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666D53-ABFC-D549-A586-54016835E398}"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666D53-ABFC-D549-A586-54016835E398}"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C666D53-ABFC-D549-A586-54016835E398}" type="datetimeFigureOut">
              <a:rPr lang="en-US" smtClean="0"/>
              <a:pPr/>
              <a:t>10/31/14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C666D53-ABFC-D549-A586-54016835E398}"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C666D53-ABFC-D549-A586-54016835E398}" type="datetimeFigureOut">
              <a:rPr lang="en-US" smtClean="0"/>
              <a:pPr/>
              <a:t>10/31/14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666D53-ABFC-D549-A586-54016835E398}" type="datetimeFigureOut">
              <a:rPr lang="en-US" smtClean="0"/>
              <a:pPr/>
              <a:t>10/31/14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666D53-ABFC-D549-A586-54016835E398}" type="datetimeFigureOut">
              <a:rPr lang="en-US" smtClean="0"/>
              <a:pPr/>
              <a:t>10/31/14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666D53-ABFC-D549-A586-54016835E398}" type="datetimeFigureOut">
              <a:rPr lang="en-US" smtClean="0"/>
              <a:pPr/>
              <a:t>10/31/14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1648D-1FB1-EF49-9781-AD3FE16C7C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AC666D53-ABFC-D549-A586-54016835E398}" type="datetimeFigureOut">
              <a:rPr lang="en-US" smtClean="0"/>
              <a:pPr/>
              <a:t>10/31/14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0541648D-1FB1-EF49-9781-AD3FE16C7C6D}"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support.google.com/websearch/answer/134479?hl=en" TargetMode="External"/><Relationship Id="rId3" Type="http://schemas.openxmlformats.org/officeDocument/2006/relationships/hyperlink" Target="http://www.techrepublic.com/blog/10-things/10-tips-for-smarter-more-efficient-internet-search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rot="21042312">
            <a:off x="1022823" y="3159524"/>
            <a:ext cx="7551601" cy="1612607"/>
          </a:xfrm>
        </p:spPr>
        <p:txBody>
          <a:bodyPr/>
          <a:lstStyle/>
          <a:p>
            <a:pPr algn="ctr"/>
            <a:r>
              <a:rPr lang="en-US" dirty="0" smtClean="0"/>
              <a:t>Tips to Researching </a:t>
            </a:r>
            <a:br>
              <a:rPr lang="en-US" dirty="0" smtClean="0"/>
            </a:br>
            <a:r>
              <a:rPr lang="en-US" dirty="0" smtClean="0"/>
              <a:t> on the Internet</a:t>
            </a:r>
            <a:endParaRPr lang="en-US" dirty="0"/>
          </a:p>
        </p:txBody>
      </p:sp>
      <p:sp>
        <p:nvSpPr>
          <p:cNvPr id="3" name="Subtitle 2"/>
          <p:cNvSpPr>
            <a:spLocks noGrp="1"/>
          </p:cNvSpPr>
          <p:nvPr>
            <p:ph type="subTitle" idx="1"/>
          </p:nvPr>
        </p:nvSpPr>
        <p:spPr/>
        <p:txBody>
          <a:bodyPr/>
          <a:lstStyle/>
          <a:p>
            <a:r>
              <a:rPr lang="en-US" dirty="0" smtClean="0"/>
              <a:t>Guide for the Researching Tips Worksheet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Tips:</a:t>
            </a:r>
            <a:endParaRPr lang="en-US" dirty="0"/>
          </a:p>
        </p:txBody>
      </p:sp>
      <p:sp>
        <p:nvSpPr>
          <p:cNvPr id="4" name="TextBox 3"/>
          <p:cNvSpPr txBox="1"/>
          <p:nvPr/>
        </p:nvSpPr>
        <p:spPr>
          <a:xfrm>
            <a:off x="897213" y="3285549"/>
            <a:ext cx="7902490" cy="3539431"/>
          </a:xfrm>
          <a:prstGeom prst="rect">
            <a:avLst/>
          </a:prstGeom>
          <a:noFill/>
        </p:spPr>
        <p:txBody>
          <a:bodyPr wrap="square" rtlCol="0">
            <a:spAutoFit/>
          </a:bodyPr>
          <a:lstStyle/>
          <a:p>
            <a:r>
              <a:rPr lang="en-US" sz="3200" b="1" dirty="0" smtClean="0">
                <a:solidFill>
                  <a:schemeClr val="bg1"/>
                </a:solidFill>
              </a:rPr>
              <a:t>6</a:t>
            </a:r>
            <a:r>
              <a:rPr lang="en-US" sz="3200" b="1" dirty="0" smtClean="0">
                <a:solidFill>
                  <a:schemeClr val="bg1"/>
                </a:solidFill>
              </a:rPr>
              <a:t>. Use the minus operator ( - ) to narrow your search.</a:t>
            </a:r>
          </a:p>
          <a:p>
            <a:r>
              <a:rPr lang="en-US" sz="3200" b="1" dirty="0" smtClean="0">
                <a:solidFill>
                  <a:schemeClr val="bg1"/>
                </a:solidFill>
              </a:rPr>
              <a:t/>
            </a:r>
            <a:br>
              <a:rPr lang="en-US" sz="3200" b="1" dirty="0" smtClean="0">
                <a:solidFill>
                  <a:schemeClr val="bg1"/>
                </a:solidFill>
              </a:rPr>
            </a:br>
            <a:r>
              <a:rPr lang="en-US" sz="3200" b="1" dirty="0" smtClean="0">
                <a:solidFill>
                  <a:schemeClr val="bg1"/>
                </a:solidFill>
              </a:rPr>
              <a:t>w</a:t>
            </a:r>
            <a:r>
              <a:rPr lang="en-US" sz="2400" dirty="0" smtClean="0">
                <a:solidFill>
                  <a:schemeClr val="bg1"/>
                </a:solidFill>
              </a:rPr>
              <a:t>ords with several meanings could return too many unwanted results. For example when you search for </a:t>
            </a:r>
            <a:r>
              <a:rPr lang="en-US" sz="2400" dirty="0" smtClean="0">
                <a:solidFill>
                  <a:srgbClr val="000000"/>
                </a:solidFill>
              </a:rPr>
              <a:t>bears</a:t>
            </a:r>
            <a:r>
              <a:rPr lang="en-US" sz="2400" dirty="0" smtClean="0">
                <a:solidFill>
                  <a:schemeClr val="bg1"/>
                </a:solidFill>
              </a:rPr>
              <a:t> you get results for </a:t>
            </a:r>
            <a:r>
              <a:rPr lang="en-US" sz="2400" dirty="0" smtClean="0">
                <a:solidFill>
                  <a:srgbClr val="000000"/>
                </a:solidFill>
              </a:rPr>
              <a:t>Chicago Bears</a:t>
            </a:r>
            <a:r>
              <a:rPr lang="en-US" sz="2400" dirty="0" smtClean="0">
                <a:solidFill>
                  <a:schemeClr val="bg1"/>
                </a:solidFill>
              </a:rPr>
              <a:t>, so put search in as </a:t>
            </a:r>
            <a:r>
              <a:rPr lang="en-US" sz="2400" dirty="0" smtClean="0">
                <a:solidFill>
                  <a:srgbClr val="000000"/>
                </a:solidFill>
              </a:rPr>
              <a:t>bears –</a:t>
            </a:r>
            <a:r>
              <a:rPr lang="en-US" sz="2400" dirty="0" err="1" smtClean="0">
                <a:solidFill>
                  <a:srgbClr val="000000"/>
                </a:solidFill>
              </a:rPr>
              <a:t>chicago</a:t>
            </a:r>
            <a:r>
              <a:rPr lang="en-US" sz="2400" dirty="0" smtClean="0">
                <a:solidFill>
                  <a:schemeClr val="bg1"/>
                </a:solidFill>
              </a:rPr>
              <a:t>, and </a:t>
            </a:r>
            <a:r>
              <a:rPr lang="en-US" sz="2400" dirty="0" smtClean="0">
                <a:solidFill>
                  <a:srgbClr val="000000"/>
                </a:solidFill>
              </a:rPr>
              <a:t>Chicago Bears </a:t>
            </a:r>
            <a:r>
              <a:rPr lang="en-US" sz="2400" dirty="0" smtClean="0">
                <a:solidFill>
                  <a:schemeClr val="bg1"/>
                </a:solidFill>
              </a:rPr>
              <a:t>will not appear in the results.</a:t>
            </a:r>
            <a:endParaRPr 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3581" y="1146031"/>
            <a:ext cx="7716837" cy="1447800"/>
          </a:xfrm>
        </p:spPr>
        <p:txBody>
          <a:bodyPr/>
          <a:lstStyle/>
          <a:p>
            <a:r>
              <a:rPr lang="en-US" dirty="0" smtClean="0"/>
              <a:t>Searching Tips:</a:t>
            </a:r>
            <a:endParaRPr lang="en-US" dirty="0"/>
          </a:p>
        </p:txBody>
      </p:sp>
      <p:sp>
        <p:nvSpPr>
          <p:cNvPr id="4" name="TextBox 3"/>
          <p:cNvSpPr txBox="1"/>
          <p:nvPr/>
        </p:nvSpPr>
        <p:spPr>
          <a:xfrm>
            <a:off x="393483" y="2933712"/>
            <a:ext cx="8750517" cy="4278094"/>
          </a:xfrm>
          <a:prstGeom prst="rect">
            <a:avLst/>
          </a:prstGeom>
          <a:noFill/>
        </p:spPr>
        <p:txBody>
          <a:bodyPr wrap="square" rtlCol="0">
            <a:spAutoFit/>
          </a:bodyPr>
          <a:lstStyle/>
          <a:p>
            <a:r>
              <a:rPr lang="en-US" sz="2800" b="1" dirty="0" smtClean="0">
                <a:solidFill>
                  <a:schemeClr val="bg1"/>
                </a:solidFill>
              </a:rPr>
              <a:t>7</a:t>
            </a:r>
            <a:r>
              <a:rPr lang="en-US" sz="2800" b="1" dirty="0" smtClean="0">
                <a:solidFill>
                  <a:schemeClr val="bg1"/>
                </a:solidFill>
              </a:rPr>
              <a:t>. Find Quick Answers</a:t>
            </a:r>
          </a:p>
          <a:p>
            <a:endParaRPr lang="en-US" sz="2200" b="1" dirty="0" smtClean="0">
              <a:solidFill>
                <a:schemeClr val="bg1"/>
              </a:solidFill>
            </a:endParaRPr>
          </a:p>
          <a:p>
            <a:r>
              <a:rPr lang="en-US" sz="2200" dirty="0" smtClean="0">
                <a:solidFill>
                  <a:schemeClr val="bg1"/>
                </a:solidFill>
              </a:rPr>
              <a:t>Type in the topic you request and then the city or </a:t>
            </a:r>
            <a:r>
              <a:rPr lang="en-US" sz="2200" dirty="0" err="1" smtClean="0">
                <a:solidFill>
                  <a:schemeClr val="bg1"/>
                </a:solidFill>
              </a:rPr>
              <a:t>zipcode</a:t>
            </a:r>
            <a:r>
              <a:rPr lang="en-US" sz="2200" dirty="0" smtClean="0">
                <a:solidFill>
                  <a:schemeClr val="bg1"/>
                </a:solidFill>
              </a:rPr>
              <a:t>, then the answer will display. Examples:</a:t>
            </a:r>
            <a:endParaRPr lang="en-US" sz="2200" dirty="0" smtClean="0">
              <a:solidFill>
                <a:schemeClr val="bg1"/>
              </a:solidFill>
            </a:endParaRPr>
          </a:p>
          <a:p>
            <a:pPr lvl="1">
              <a:buFont typeface="Arial"/>
              <a:buChar char="•"/>
            </a:pPr>
            <a:r>
              <a:rPr lang="en-US" sz="2200" dirty="0" err="1" smtClean="0">
                <a:solidFill>
                  <a:schemeClr val="bg1"/>
                </a:solidFill>
              </a:rPr>
              <a:t>weather:salt</a:t>
            </a:r>
            <a:r>
              <a:rPr lang="en-US" sz="2200" dirty="0" smtClean="0">
                <a:solidFill>
                  <a:schemeClr val="bg1"/>
                </a:solidFill>
              </a:rPr>
              <a:t> lake city</a:t>
            </a:r>
          </a:p>
          <a:p>
            <a:pPr lvl="1">
              <a:buFont typeface="Arial"/>
              <a:buChar char="•"/>
            </a:pPr>
            <a:r>
              <a:rPr lang="en-US" sz="2200" dirty="0" smtClean="0">
                <a:solidFill>
                  <a:schemeClr val="bg1"/>
                </a:solidFill>
              </a:rPr>
              <a:t>movie:84651</a:t>
            </a:r>
          </a:p>
          <a:p>
            <a:endParaRPr lang="en-US" sz="2200" dirty="0" smtClean="0">
              <a:solidFill>
                <a:schemeClr val="bg1"/>
              </a:solidFill>
            </a:endParaRPr>
          </a:p>
          <a:p>
            <a:r>
              <a:rPr lang="en-US" sz="2200" dirty="0" smtClean="0">
                <a:solidFill>
                  <a:schemeClr val="bg1"/>
                </a:solidFill>
              </a:rPr>
              <a:t>A search engine can also be used as a dictionary or calculator. Examples:</a:t>
            </a:r>
          </a:p>
          <a:p>
            <a:pPr lvl="1">
              <a:buFont typeface="Arial"/>
              <a:buChar char="•"/>
            </a:pPr>
            <a:r>
              <a:rPr lang="en-US" sz="2200" dirty="0" err="1" smtClean="0">
                <a:solidFill>
                  <a:schemeClr val="bg1"/>
                </a:solidFill>
              </a:rPr>
              <a:t>define:search</a:t>
            </a:r>
            <a:r>
              <a:rPr lang="en-US" sz="2200" dirty="0" smtClean="0">
                <a:solidFill>
                  <a:schemeClr val="bg1"/>
                </a:solidFill>
              </a:rPr>
              <a:t> engine</a:t>
            </a:r>
          </a:p>
          <a:p>
            <a:pPr lvl="1">
              <a:buFont typeface="Arial"/>
              <a:buChar char="•"/>
            </a:pPr>
            <a:r>
              <a:rPr lang="en-US" sz="2200" dirty="0" smtClean="0">
                <a:solidFill>
                  <a:schemeClr val="bg1"/>
                </a:solidFill>
              </a:rPr>
              <a:t>calculate: 5 * 845</a:t>
            </a:r>
          </a:p>
          <a:p>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xtBox 3"/>
          <p:cNvSpPr txBox="1"/>
          <p:nvPr/>
        </p:nvSpPr>
        <p:spPr>
          <a:xfrm>
            <a:off x="897213" y="3285549"/>
            <a:ext cx="6688316" cy="1169551"/>
          </a:xfrm>
          <a:prstGeom prst="rect">
            <a:avLst/>
          </a:prstGeom>
          <a:noFill/>
        </p:spPr>
        <p:txBody>
          <a:bodyPr wrap="square" rtlCol="0">
            <a:spAutoFit/>
          </a:bodyPr>
          <a:lstStyle/>
          <a:p>
            <a:r>
              <a:rPr lang="en-US" sz="1400" b="1" dirty="0" smtClean="0">
                <a:solidFill>
                  <a:schemeClr val="bg1"/>
                </a:solidFill>
                <a:hlinkClick r:id="rId2"/>
              </a:rPr>
              <a:t>https://support.google.com/websearch/answer/134479?hl=en</a:t>
            </a:r>
            <a:endParaRPr lang="en-US" sz="1400" b="1" dirty="0" smtClean="0">
              <a:solidFill>
                <a:schemeClr val="bg1"/>
              </a:solidFill>
            </a:endParaRPr>
          </a:p>
          <a:p>
            <a:endParaRPr lang="en-US" sz="1400" b="1" dirty="0" smtClean="0">
              <a:solidFill>
                <a:schemeClr val="bg1"/>
              </a:solidFill>
            </a:endParaRPr>
          </a:p>
          <a:p>
            <a:r>
              <a:rPr lang="en-US" sz="1400" dirty="0" smtClean="0">
                <a:solidFill>
                  <a:schemeClr val="bg1"/>
                </a:solidFill>
                <a:hlinkClick r:id="rId3"/>
              </a:rPr>
              <a:t>http://www.techrepublic.com/blog/10-things/10-tips-for-smarter-more-efficient-internet-searching</a:t>
            </a:r>
            <a:r>
              <a:rPr lang="en-US" sz="1400" dirty="0" smtClean="0">
                <a:solidFill>
                  <a:schemeClr val="bg1"/>
                </a:solidFill>
                <a:hlinkClick r:id="rId3"/>
              </a:rPr>
              <a:t>/</a:t>
            </a:r>
            <a:endParaRPr lang="en-US" sz="1400" dirty="0" smtClean="0">
              <a:solidFill>
                <a:schemeClr val="bg1"/>
              </a:solidFill>
            </a:endParaRPr>
          </a:p>
          <a:p>
            <a:endParaRPr lang="en-US" sz="1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Phoenix_Gloss_Browser_Icons_by_Phoenix_Pyre.jpg"/>
          <p:cNvPicPr>
            <a:picLocks noGrp="1" noChangeAspect="1"/>
          </p:cNvPicPr>
          <p:nvPr>
            <p:ph type="pic" idx="1"/>
          </p:nvPr>
        </p:nvPicPr>
        <p:blipFill>
          <a:blip r:embed="rId2"/>
          <a:srcRect t="30519" b="-1442"/>
          <a:stretch>
            <a:fillRect/>
          </a:stretch>
        </p:blipFill>
        <p:spPr>
          <a:xfrm rot="21338992">
            <a:off x="2407362" y="1618930"/>
            <a:ext cx="4329278" cy="2302919"/>
          </a:xfrm>
        </p:spPr>
      </p:pic>
      <p:sp>
        <p:nvSpPr>
          <p:cNvPr id="3" name="Text Placeholder 2"/>
          <p:cNvSpPr>
            <a:spLocks noGrp="1"/>
          </p:cNvSpPr>
          <p:nvPr>
            <p:ph type="body" sz="half" idx="2"/>
          </p:nvPr>
        </p:nvSpPr>
        <p:spPr>
          <a:xfrm>
            <a:off x="713232" y="4806343"/>
            <a:ext cx="7717536" cy="1558905"/>
          </a:xfrm>
        </p:spPr>
        <p:txBody>
          <a:bodyPr>
            <a:normAutofit/>
          </a:bodyPr>
          <a:lstStyle/>
          <a:p>
            <a:r>
              <a:rPr lang="en-US" dirty="0" smtClean="0"/>
              <a:t>A browser allows you to navigate the World Wide Web.</a:t>
            </a:r>
          </a:p>
          <a:p>
            <a:r>
              <a:rPr lang="en-US" dirty="0" smtClean="0"/>
              <a:t>The most common browsers are:</a:t>
            </a:r>
            <a:br>
              <a:rPr lang="en-US" dirty="0" smtClean="0"/>
            </a:br>
            <a:r>
              <a:rPr lang="en-US" dirty="0" smtClean="0"/>
              <a:t>Chrome, Firefox, Explorer, and Safari</a:t>
            </a:r>
            <a:endParaRPr lang="en-US" dirty="0"/>
          </a:p>
        </p:txBody>
      </p:sp>
      <p:sp>
        <p:nvSpPr>
          <p:cNvPr id="4" name="Title 3"/>
          <p:cNvSpPr>
            <a:spLocks noGrp="1"/>
          </p:cNvSpPr>
          <p:nvPr>
            <p:ph type="title"/>
          </p:nvPr>
        </p:nvSpPr>
        <p:spPr>
          <a:xfrm>
            <a:off x="712788" y="4082723"/>
            <a:ext cx="7716838" cy="723620"/>
          </a:xfrm>
        </p:spPr>
        <p:txBody>
          <a:bodyPr/>
          <a:lstStyle/>
          <a:p>
            <a:r>
              <a:rPr lang="en-US" dirty="0" smtClean="0"/>
              <a:t>Choosing a Browser</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 Browser</a:t>
            </a:r>
            <a:endParaRPr lang="en-US" dirty="0"/>
          </a:p>
        </p:txBody>
      </p:sp>
      <p:pic>
        <p:nvPicPr>
          <p:cNvPr id="4" name="Content Placeholder 3" descr="remove-firefox-1.jpg"/>
          <p:cNvPicPr>
            <a:picLocks noGrp="1" noChangeAspect="1"/>
          </p:cNvPicPr>
          <p:nvPr>
            <p:ph idx="1"/>
          </p:nvPr>
        </p:nvPicPr>
        <p:blipFill>
          <a:blip r:embed="rId2"/>
          <a:srcRect l="-31213" r="-31213"/>
          <a:stretch>
            <a:fillRect/>
          </a:stretch>
        </p:blipFill>
        <p:spPr/>
      </p:pic>
      <p:sp>
        <p:nvSpPr>
          <p:cNvPr id="5" name="TextBox 4"/>
          <p:cNvSpPr txBox="1"/>
          <p:nvPr/>
        </p:nvSpPr>
        <p:spPr>
          <a:xfrm>
            <a:off x="163131" y="3012142"/>
            <a:ext cx="1433210" cy="923330"/>
          </a:xfrm>
          <a:prstGeom prst="rect">
            <a:avLst/>
          </a:prstGeom>
          <a:noFill/>
        </p:spPr>
        <p:txBody>
          <a:bodyPr wrap="square" rtlCol="0">
            <a:spAutoFit/>
          </a:bodyPr>
          <a:lstStyle/>
          <a:p>
            <a:r>
              <a:rPr lang="en-US" dirty="0" smtClean="0"/>
              <a:t>Menu – </a:t>
            </a:r>
            <a:r>
              <a:rPr lang="en-US" sz="1200" dirty="0" smtClean="0"/>
              <a:t>Includes all options available for the program.</a:t>
            </a:r>
            <a:endParaRPr lang="en-US" sz="1200" dirty="0"/>
          </a:p>
        </p:txBody>
      </p:sp>
      <p:sp>
        <p:nvSpPr>
          <p:cNvPr id="6" name="TextBox 5"/>
          <p:cNvSpPr txBox="1"/>
          <p:nvPr/>
        </p:nvSpPr>
        <p:spPr>
          <a:xfrm>
            <a:off x="315531" y="4310826"/>
            <a:ext cx="1433210" cy="892552"/>
          </a:xfrm>
          <a:prstGeom prst="rect">
            <a:avLst/>
          </a:prstGeom>
          <a:noFill/>
        </p:spPr>
        <p:txBody>
          <a:bodyPr wrap="square" rtlCol="0">
            <a:spAutoFit/>
          </a:bodyPr>
          <a:lstStyle/>
          <a:p>
            <a:r>
              <a:rPr lang="en-US" dirty="0" smtClean="0"/>
              <a:t>URL – </a:t>
            </a:r>
            <a:r>
              <a:rPr lang="en-US" sz="1000" dirty="0" smtClean="0"/>
              <a:t>(Uniform Resource Identifier)</a:t>
            </a:r>
          </a:p>
          <a:p>
            <a:r>
              <a:rPr lang="en-US" sz="1200" dirty="0" smtClean="0"/>
              <a:t>Used for specific web addresses.</a:t>
            </a:r>
            <a:endParaRPr lang="en-US" sz="1200" dirty="0"/>
          </a:p>
        </p:txBody>
      </p:sp>
      <p:sp>
        <p:nvSpPr>
          <p:cNvPr id="7" name="TextBox 6"/>
          <p:cNvSpPr txBox="1"/>
          <p:nvPr/>
        </p:nvSpPr>
        <p:spPr>
          <a:xfrm>
            <a:off x="315531" y="5477470"/>
            <a:ext cx="1433210" cy="1015663"/>
          </a:xfrm>
          <a:prstGeom prst="rect">
            <a:avLst/>
          </a:prstGeom>
          <a:noFill/>
        </p:spPr>
        <p:txBody>
          <a:bodyPr wrap="square" rtlCol="0">
            <a:spAutoFit/>
          </a:bodyPr>
          <a:lstStyle/>
          <a:p>
            <a:r>
              <a:rPr lang="en-US" dirty="0" smtClean="0"/>
              <a:t>Browser Window – </a:t>
            </a:r>
            <a:r>
              <a:rPr lang="en-US" sz="1200" dirty="0" smtClean="0"/>
              <a:t>Allows you to view sites</a:t>
            </a:r>
            <a:endParaRPr lang="en-US" sz="1200" dirty="0"/>
          </a:p>
        </p:txBody>
      </p:sp>
      <p:sp>
        <p:nvSpPr>
          <p:cNvPr id="8" name="TextBox 7"/>
          <p:cNvSpPr txBox="1"/>
          <p:nvPr/>
        </p:nvSpPr>
        <p:spPr>
          <a:xfrm>
            <a:off x="7131097" y="4554140"/>
            <a:ext cx="2012903" cy="738664"/>
          </a:xfrm>
          <a:prstGeom prst="rect">
            <a:avLst/>
          </a:prstGeom>
          <a:noFill/>
        </p:spPr>
        <p:txBody>
          <a:bodyPr wrap="square" rtlCol="0">
            <a:spAutoFit/>
          </a:bodyPr>
          <a:lstStyle/>
          <a:p>
            <a:r>
              <a:rPr lang="en-US" dirty="0" smtClean="0"/>
              <a:t>Bookmark Bar – </a:t>
            </a:r>
            <a:r>
              <a:rPr lang="en-US" sz="1200" dirty="0" smtClean="0"/>
              <a:t>Mark the pages you will visit often</a:t>
            </a:r>
            <a:endParaRPr lang="en-US" sz="1200" dirty="0"/>
          </a:p>
        </p:txBody>
      </p:sp>
      <p:sp>
        <p:nvSpPr>
          <p:cNvPr id="9" name="TextBox 8"/>
          <p:cNvSpPr txBox="1"/>
          <p:nvPr/>
        </p:nvSpPr>
        <p:spPr>
          <a:xfrm>
            <a:off x="7296071" y="3012142"/>
            <a:ext cx="1606147" cy="738664"/>
          </a:xfrm>
          <a:prstGeom prst="rect">
            <a:avLst/>
          </a:prstGeom>
          <a:noFill/>
        </p:spPr>
        <p:txBody>
          <a:bodyPr wrap="square" rtlCol="0">
            <a:spAutoFit/>
          </a:bodyPr>
          <a:lstStyle/>
          <a:p>
            <a:r>
              <a:rPr lang="en-US" dirty="0" smtClean="0"/>
              <a:t>Search Bar – </a:t>
            </a:r>
            <a:r>
              <a:rPr lang="en-US" sz="1200" dirty="0" smtClean="0"/>
              <a:t>Allows you to do a random search</a:t>
            </a:r>
            <a:endParaRPr lang="en-US" sz="1200" dirty="0"/>
          </a:p>
        </p:txBody>
      </p:sp>
      <p:sp>
        <p:nvSpPr>
          <p:cNvPr id="10" name="Right Arrow 9"/>
          <p:cNvSpPr/>
          <p:nvPr/>
        </p:nvSpPr>
        <p:spPr>
          <a:xfrm>
            <a:off x="1246777" y="3193226"/>
            <a:ext cx="978778" cy="45719"/>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2773491" flipH="1">
            <a:off x="6043449" y="4258005"/>
            <a:ext cx="1285528" cy="45719"/>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643338" flipH="1">
            <a:off x="6296635" y="3414083"/>
            <a:ext cx="1039908" cy="45719"/>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1399177" y="5674864"/>
            <a:ext cx="826378" cy="45719"/>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9154590">
            <a:off x="1482526" y="4086232"/>
            <a:ext cx="1375372" cy="45719"/>
          </a:xfrm>
          <a:prstGeom prst="rightArrow">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225555" y="3800935"/>
            <a:ext cx="4707456" cy="2455588"/>
          </a:xfrm>
          <a:prstGeom prst="rect">
            <a:avLst/>
          </a:prstGeom>
          <a:noFill/>
          <a:ln w="4445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Placeholder 4" descr="search-engines.jpg"/>
          <p:cNvPicPr>
            <a:picLocks noGrp="1" noChangeAspect="1"/>
          </p:cNvPicPr>
          <p:nvPr>
            <p:ph type="pic" idx="1"/>
          </p:nvPr>
        </p:nvPicPr>
        <p:blipFill>
          <a:blip r:embed="rId2"/>
          <a:srcRect t="33900" b="-3018"/>
          <a:stretch>
            <a:fillRect/>
          </a:stretch>
        </p:blipFill>
        <p:spPr>
          <a:xfrm rot="21338992">
            <a:off x="2443732" y="2172132"/>
            <a:ext cx="4329278" cy="1795458"/>
          </a:xfrm>
        </p:spPr>
      </p:pic>
      <p:sp>
        <p:nvSpPr>
          <p:cNvPr id="3" name="Text Placeholder 2"/>
          <p:cNvSpPr>
            <a:spLocks noGrp="1"/>
          </p:cNvSpPr>
          <p:nvPr>
            <p:ph type="body" sz="half" idx="2"/>
          </p:nvPr>
        </p:nvSpPr>
        <p:spPr>
          <a:xfrm>
            <a:off x="713232" y="4852815"/>
            <a:ext cx="7717536" cy="1799838"/>
          </a:xfrm>
        </p:spPr>
        <p:txBody>
          <a:bodyPr>
            <a:normAutofit fontScale="92500" lnSpcReduction="20000"/>
          </a:bodyPr>
          <a:lstStyle/>
          <a:p>
            <a:r>
              <a:rPr lang="en-US" dirty="0" smtClean="0"/>
              <a:t>Search Engines help you find information and items in databases by using keywords.</a:t>
            </a:r>
          </a:p>
          <a:p>
            <a:r>
              <a:rPr lang="en-US" dirty="0" smtClean="0"/>
              <a:t>Basically you would use one that you feel the most comfortable using.</a:t>
            </a:r>
          </a:p>
          <a:p>
            <a:r>
              <a:rPr lang="en-US" dirty="0" smtClean="0"/>
              <a:t>Google is the most used today with over 40 billion pages and over 300 million searches every day.</a:t>
            </a:r>
            <a:endParaRPr lang="en-US" dirty="0"/>
          </a:p>
        </p:txBody>
      </p:sp>
      <p:sp>
        <p:nvSpPr>
          <p:cNvPr id="4" name="Title 3"/>
          <p:cNvSpPr>
            <a:spLocks noGrp="1"/>
          </p:cNvSpPr>
          <p:nvPr>
            <p:ph type="title"/>
          </p:nvPr>
        </p:nvSpPr>
        <p:spPr>
          <a:xfrm>
            <a:off x="713930" y="4129195"/>
            <a:ext cx="7716838" cy="723620"/>
          </a:xfrm>
        </p:spPr>
        <p:txBody>
          <a:bodyPr/>
          <a:lstStyle/>
          <a:p>
            <a:r>
              <a:rPr lang="en-US" dirty="0" smtClean="0"/>
              <a:t>Choosing a Search Engine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Tips:</a:t>
            </a:r>
            <a:endParaRPr lang="en-US" dirty="0"/>
          </a:p>
        </p:txBody>
      </p:sp>
      <p:sp>
        <p:nvSpPr>
          <p:cNvPr id="4" name="TextBox 3"/>
          <p:cNvSpPr txBox="1"/>
          <p:nvPr/>
        </p:nvSpPr>
        <p:spPr>
          <a:xfrm>
            <a:off x="897213" y="3285549"/>
            <a:ext cx="7532412" cy="2554546"/>
          </a:xfrm>
          <a:prstGeom prst="rect">
            <a:avLst/>
          </a:prstGeom>
          <a:noFill/>
        </p:spPr>
        <p:txBody>
          <a:bodyPr wrap="square" rtlCol="0">
            <a:spAutoFit/>
          </a:bodyPr>
          <a:lstStyle/>
          <a:p>
            <a:r>
              <a:rPr lang="en-US" sz="3200" b="1" dirty="0" smtClean="0">
                <a:solidFill>
                  <a:schemeClr val="bg1"/>
                </a:solidFill>
              </a:rPr>
              <a:t>1. Use specific</a:t>
            </a:r>
            <a:r>
              <a:rPr lang="en-US" sz="3200" b="1" dirty="0" smtClean="0">
                <a:solidFill>
                  <a:schemeClr val="bg1"/>
                </a:solidFill>
              </a:rPr>
              <a:t> terms</a:t>
            </a:r>
            <a:r>
              <a:rPr lang="en-US" sz="3200" b="1" dirty="0" smtClean="0">
                <a:solidFill>
                  <a:schemeClr val="bg1"/>
                </a:solidFill>
              </a:rPr>
              <a:t>:</a:t>
            </a:r>
          </a:p>
          <a:p>
            <a:endParaRPr lang="en-US" sz="3200" b="1" dirty="0" smtClean="0">
              <a:solidFill>
                <a:schemeClr val="bg1"/>
              </a:solidFill>
            </a:endParaRPr>
          </a:p>
          <a:p>
            <a:r>
              <a:rPr lang="en-US" sz="2400" dirty="0" smtClean="0">
                <a:solidFill>
                  <a:schemeClr val="bg1"/>
                </a:solidFill>
              </a:rPr>
              <a:t>Keep your search simple, use as few words as possible. If your search is not what you are looking for, then add more descriptive words until you find what you are looking for.</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Tips:</a:t>
            </a:r>
            <a:endParaRPr lang="en-US" dirty="0"/>
          </a:p>
        </p:txBody>
      </p:sp>
      <p:sp>
        <p:nvSpPr>
          <p:cNvPr id="4" name="TextBox 3"/>
          <p:cNvSpPr txBox="1"/>
          <p:nvPr/>
        </p:nvSpPr>
        <p:spPr>
          <a:xfrm>
            <a:off x="897213" y="3285549"/>
            <a:ext cx="6688316" cy="2185214"/>
          </a:xfrm>
          <a:prstGeom prst="rect">
            <a:avLst/>
          </a:prstGeom>
          <a:noFill/>
        </p:spPr>
        <p:txBody>
          <a:bodyPr wrap="square" rtlCol="0">
            <a:spAutoFit/>
          </a:bodyPr>
          <a:lstStyle/>
          <a:p>
            <a:r>
              <a:rPr lang="en-US" sz="3200" b="1" dirty="0" smtClean="0">
                <a:solidFill>
                  <a:schemeClr val="bg1"/>
                </a:solidFill>
              </a:rPr>
              <a:t>2. Choose your words carefully</a:t>
            </a:r>
          </a:p>
          <a:p>
            <a:endParaRPr lang="en-US" sz="3200" b="1" dirty="0" smtClean="0">
              <a:solidFill>
                <a:schemeClr val="bg1"/>
              </a:solidFill>
            </a:endParaRPr>
          </a:p>
          <a:p>
            <a:r>
              <a:rPr lang="en-US" sz="2400" dirty="0" smtClean="0">
                <a:solidFill>
                  <a:schemeClr val="bg1"/>
                </a:solidFill>
              </a:rPr>
              <a:t>Choose words that are likely to appear on the site. Instead of searching “my head hurts”, search “headache”.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Tips:</a:t>
            </a:r>
            <a:endParaRPr lang="en-US" dirty="0"/>
          </a:p>
        </p:txBody>
      </p:sp>
      <p:sp>
        <p:nvSpPr>
          <p:cNvPr id="4" name="TextBox 3"/>
          <p:cNvSpPr txBox="1"/>
          <p:nvPr/>
        </p:nvSpPr>
        <p:spPr>
          <a:xfrm>
            <a:off x="897213" y="3285549"/>
            <a:ext cx="7337174" cy="2923878"/>
          </a:xfrm>
          <a:prstGeom prst="rect">
            <a:avLst/>
          </a:prstGeom>
          <a:noFill/>
        </p:spPr>
        <p:txBody>
          <a:bodyPr wrap="square" rtlCol="0">
            <a:spAutoFit/>
          </a:bodyPr>
          <a:lstStyle/>
          <a:p>
            <a:r>
              <a:rPr lang="en-US" sz="3200" b="1" dirty="0" smtClean="0">
                <a:solidFill>
                  <a:schemeClr val="bg1"/>
                </a:solidFill>
              </a:rPr>
              <a:t>3</a:t>
            </a:r>
            <a:r>
              <a:rPr lang="en-US" sz="3200" b="1" dirty="0" smtClean="0">
                <a:solidFill>
                  <a:schemeClr val="bg1"/>
                </a:solidFill>
              </a:rPr>
              <a:t>. Don’t worry about the little things</a:t>
            </a:r>
          </a:p>
          <a:p>
            <a:endParaRPr lang="en-US" sz="3200" b="1" dirty="0" smtClean="0">
              <a:solidFill>
                <a:schemeClr val="bg1"/>
              </a:solidFill>
            </a:endParaRPr>
          </a:p>
          <a:p>
            <a:r>
              <a:rPr lang="en-US" sz="2400" dirty="0" smtClean="0">
                <a:solidFill>
                  <a:schemeClr val="bg1"/>
                </a:solidFill>
              </a:rPr>
              <a:t>Don’t stress about </a:t>
            </a:r>
            <a:r>
              <a:rPr lang="en-US" sz="2400" dirty="0" smtClean="0">
                <a:solidFill>
                  <a:schemeClr val="bg1"/>
                </a:solidFill>
              </a:rPr>
              <a:t>spelling, the search will pick up the most common words to fit your search.</a:t>
            </a:r>
          </a:p>
          <a:p>
            <a:r>
              <a:rPr lang="en-US" sz="2400" dirty="0" smtClean="0">
                <a:solidFill>
                  <a:schemeClr val="bg1"/>
                </a:solidFill>
              </a:rPr>
              <a:t>Also, </a:t>
            </a:r>
            <a:r>
              <a:rPr lang="en-US" sz="2400" dirty="0" smtClean="0">
                <a:solidFill>
                  <a:schemeClr val="bg1"/>
                </a:solidFill>
              </a:rPr>
              <a:t>search engines don’t distinguish between capitals from lowercase. So don’t capitalize words.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Tips:</a:t>
            </a:r>
            <a:endParaRPr lang="en-US" dirty="0"/>
          </a:p>
        </p:txBody>
      </p:sp>
      <p:sp>
        <p:nvSpPr>
          <p:cNvPr id="4" name="TextBox 3"/>
          <p:cNvSpPr txBox="1"/>
          <p:nvPr/>
        </p:nvSpPr>
        <p:spPr>
          <a:xfrm>
            <a:off x="282207" y="3285549"/>
            <a:ext cx="8147418" cy="3046988"/>
          </a:xfrm>
          <a:prstGeom prst="rect">
            <a:avLst/>
          </a:prstGeom>
          <a:noFill/>
        </p:spPr>
        <p:txBody>
          <a:bodyPr wrap="square" rtlCol="0">
            <a:spAutoFit/>
          </a:bodyPr>
          <a:lstStyle/>
          <a:p>
            <a:r>
              <a:rPr lang="en-US" sz="3200" b="1" dirty="0" smtClean="0">
                <a:solidFill>
                  <a:schemeClr val="bg1"/>
                </a:solidFill>
              </a:rPr>
              <a:t>4</a:t>
            </a:r>
            <a:r>
              <a:rPr lang="en-US" sz="3200" b="1" dirty="0" smtClean="0">
                <a:solidFill>
                  <a:schemeClr val="bg1"/>
                </a:solidFill>
              </a:rPr>
              <a:t>. Don’t use </a:t>
            </a:r>
            <a:r>
              <a:rPr lang="en-US" sz="3200" b="1" dirty="0" smtClean="0">
                <a:solidFill>
                  <a:schemeClr val="bg1"/>
                </a:solidFill>
              </a:rPr>
              <a:t>common words or punctuation:</a:t>
            </a:r>
            <a:endParaRPr lang="en-US" sz="3200" b="1" dirty="0" smtClean="0">
              <a:solidFill>
                <a:schemeClr val="bg1"/>
              </a:solidFill>
            </a:endParaRPr>
          </a:p>
          <a:p>
            <a:endParaRPr lang="en-US" sz="3200" b="1" dirty="0" smtClean="0">
              <a:solidFill>
                <a:schemeClr val="bg1"/>
              </a:solidFill>
            </a:endParaRPr>
          </a:p>
          <a:p>
            <a:r>
              <a:rPr lang="en-US" sz="2400" dirty="0" smtClean="0">
                <a:solidFill>
                  <a:schemeClr val="bg1"/>
                </a:solidFill>
              </a:rPr>
              <a:t>Words like </a:t>
            </a:r>
            <a:r>
              <a:rPr lang="en-US" sz="2400" dirty="0" smtClean="0"/>
              <a:t>the</a:t>
            </a:r>
            <a:r>
              <a:rPr lang="en-US" sz="2400" dirty="0" smtClean="0">
                <a:solidFill>
                  <a:schemeClr val="bg1"/>
                </a:solidFill>
              </a:rPr>
              <a:t> and </a:t>
            </a:r>
            <a:r>
              <a:rPr lang="en-US" sz="2400" dirty="0" smtClean="0">
                <a:solidFill>
                  <a:srgbClr val="000000"/>
                </a:solidFill>
              </a:rPr>
              <a:t>a</a:t>
            </a:r>
            <a:r>
              <a:rPr lang="en-US" sz="2400" dirty="0" smtClean="0">
                <a:solidFill>
                  <a:schemeClr val="bg1"/>
                </a:solidFill>
              </a:rPr>
              <a:t> are called stop words and are usually ignored in a search, the same with punctuation. However if a common word is important to your search, then use it, such as </a:t>
            </a:r>
            <a:r>
              <a:rPr lang="en-US" sz="2400" dirty="0" smtClean="0">
                <a:solidFill>
                  <a:srgbClr val="000000"/>
                </a:solidFill>
              </a:rPr>
              <a:t>The Giver.</a:t>
            </a: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Tips:</a:t>
            </a:r>
            <a:endParaRPr lang="en-US" dirty="0"/>
          </a:p>
        </p:txBody>
      </p:sp>
      <p:sp>
        <p:nvSpPr>
          <p:cNvPr id="4" name="TextBox 3"/>
          <p:cNvSpPr txBox="1"/>
          <p:nvPr/>
        </p:nvSpPr>
        <p:spPr>
          <a:xfrm>
            <a:off x="897213" y="3285549"/>
            <a:ext cx="7532412" cy="1815882"/>
          </a:xfrm>
          <a:prstGeom prst="rect">
            <a:avLst/>
          </a:prstGeom>
          <a:noFill/>
        </p:spPr>
        <p:txBody>
          <a:bodyPr wrap="square" rtlCol="0">
            <a:spAutoFit/>
          </a:bodyPr>
          <a:lstStyle/>
          <a:p>
            <a:r>
              <a:rPr lang="en-US" sz="3200" b="1" dirty="0" smtClean="0">
                <a:solidFill>
                  <a:schemeClr val="bg1"/>
                </a:solidFill>
              </a:rPr>
              <a:t>5</a:t>
            </a:r>
            <a:r>
              <a:rPr lang="en-US" sz="3200" b="1" dirty="0" smtClean="0">
                <a:solidFill>
                  <a:schemeClr val="bg1"/>
                </a:solidFill>
              </a:rPr>
              <a:t>. Use quotations for exact phrases.</a:t>
            </a:r>
          </a:p>
          <a:p>
            <a:endParaRPr lang="en-US" sz="3200" b="1" dirty="0" smtClean="0">
              <a:solidFill>
                <a:schemeClr val="bg1"/>
              </a:solidFill>
            </a:endParaRPr>
          </a:p>
          <a:p>
            <a:r>
              <a:rPr lang="en-US" sz="2400" dirty="0" smtClean="0">
                <a:solidFill>
                  <a:schemeClr val="bg1"/>
                </a:solidFill>
              </a:rPr>
              <a:t>using quotation marks around a phrase will return only those exact words in that order.</a:t>
            </a:r>
            <a:endParaRPr lang="en-US" sz="2400" dirty="0">
              <a:solidFill>
                <a:schemeClr val="bg1"/>
              </a:solidFill>
            </a:endParaRPr>
          </a:p>
        </p:txBody>
      </p:sp>
    </p:spTree>
  </p:cSld>
  <p:clrMapOvr>
    <a:masterClrMapping/>
  </p:clrMapOvr>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550</TotalTime>
  <Words>520</Words>
  <Application>Microsoft Macintosh PowerPoint</Application>
  <PresentationFormat>On-screen Show (4:3)</PresentationFormat>
  <Paragraphs>56</Paragraphs>
  <Slides>12</Slides>
  <Notes>1</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Sky</vt:lpstr>
      <vt:lpstr>Tips to Researching   on the Internet</vt:lpstr>
      <vt:lpstr>Choosing a Browser</vt:lpstr>
      <vt:lpstr>Using a Browser</vt:lpstr>
      <vt:lpstr>Choosing a Search Engine</vt:lpstr>
      <vt:lpstr>Searching Tips:</vt:lpstr>
      <vt:lpstr>Searching Tips:</vt:lpstr>
      <vt:lpstr>Searching Tips:</vt:lpstr>
      <vt:lpstr>Searching Tips:</vt:lpstr>
      <vt:lpstr>Searching Tips:</vt:lpstr>
      <vt:lpstr>Searching Tips:</vt:lpstr>
      <vt:lpstr>Searching Tips:</vt:lpstr>
      <vt:lpstr>Resources:</vt:lpstr>
    </vt:vector>
  </TitlesOfParts>
  <Company>NSSD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to Researching   on the Internet</dc:title>
  <dc:creator>Carey Ivory</dc:creator>
  <cp:lastModifiedBy>Carey Ivory</cp:lastModifiedBy>
  <cp:revision>12</cp:revision>
  <dcterms:created xsi:type="dcterms:W3CDTF">2014-10-31T21:59:26Z</dcterms:created>
  <dcterms:modified xsi:type="dcterms:W3CDTF">2014-11-01T05:37:35Z</dcterms:modified>
</cp:coreProperties>
</file>