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8" r:id="rId4"/>
    <p:sldId id="269" r:id="rId5"/>
    <p:sldId id="258" r:id="rId6"/>
    <p:sldId id="259" r:id="rId7"/>
    <p:sldId id="265" r:id="rId8"/>
    <p:sldId id="267" r:id="rId9"/>
    <p:sldId id="270" r:id="rId10"/>
    <p:sldId id="271" r:id="rId11"/>
    <p:sldId id="272" r:id="rId12"/>
    <p:sldId id="273" r:id="rId13"/>
    <p:sldId id="27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 varScale="1">
        <p:scale>
          <a:sx n="79" d="100"/>
          <a:sy n="79" d="100"/>
        </p:scale>
        <p:origin x="-25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A095B1-42E0-4D19-8CBA-E27A9509E044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CFDB13-95A1-49AA-87B5-C4FAEFED5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471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FDB13-95A1-49AA-87B5-C4FAEFED53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65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www.wikipeda.org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Many ways to communicate Electronically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Advantages </a:t>
            </a:r>
            <a:r>
              <a:rPr lang="en-US" dirty="0" err="1" smtClean="0"/>
              <a:t>vs</a:t>
            </a:r>
            <a:r>
              <a:rPr lang="en-US" dirty="0" smtClean="0"/>
              <a:t> Disadvantages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Karma Lattin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04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2343" y="0"/>
            <a:ext cx="1423736" cy="1293028"/>
          </a:xfrm>
        </p:spPr>
        <p:txBody>
          <a:bodyPr/>
          <a:lstStyle/>
          <a:p>
            <a:r>
              <a:rPr lang="en-US" dirty="0" smtClean="0"/>
              <a:t>Wiki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1663" y="1114366"/>
            <a:ext cx="11669486" cy="134329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Batang" pitchFamily="18" charset="-127"/>
                <a:ea typeface="Batang" pitchFamily="18" charset="-127"/>
              </a:rPr>
              <a:t>Looks like a webpage </a:t>
            </a:r>
            <a:r>
              <a:rPr lang="en-US" dirty="0">
                <a:latin typeface="Batang" pitchFamily="18" charset="-127"/>
                <a:ea typeface="Batang" pitchFamily="18" charset="-127"/>
              </a:rPr>
              <a:t>except users can read, write, edit and collaborate with 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others</a:t>
            </a:r>
          </a:p>
          <a:p>
            <a:pPr lvl="1"/>
            <a:r>
              <a:rPr lang="en-US" dirty="0" smtClean="0">
                <a:latin typeface="Batang" pitchFamily="18" charset="-127"/>
                <a:ea typeface="Batang" pitchFamily="18" charset="-127"/>
                <a:hlinkClick r:id="rId2"/>
              </a:rPr>
              <a:t>Wikipedia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>
                <a:latin typeface="Batang" pitchFamily="18" charset="-127"/>
                <a:ea typeface="Batang" pitchFamily="18" charset="-127"/>
              </a:rPr>
              <a:t>is a good example. </a:t>
            </a:r>
            <a:endParaRPr lang="en-US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dirty="0" smtClean="0">
                <a:latin typeface="Batang" pitchFamily="18" charset="-127"/>
                <a:ea typeface="Batang" pitchFamily="18" charset="-127"/>
              </a:rPr>
              <a:t>The </a:t>
            </a:r>
            <a:r>
              <a:rPr lang="en-US" dirty="0">
                <a:latin typeface="Batang" pitchFamily="18" charset="-127"/>
                <a:ea typeface="Batang" pitchFamily="18" charset="-127"/>
              </a:rPr>
              <a:t>wiki software is 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called </a:t>
            </a:r>
            <a:r>
              <a:rPr lang="en-US" dirty="0">
                <a:latin typeface="Batang" pitchFamily="18" charset="-127"/>
                <a:ea typeface="Batang" pitchFamily="18" charset="-127"/>
              </a:rPr>
              <a:t>WYSIWIG - or What You See Is What You 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Get</a:t>
            </a:r>
            <a:r>
              <a:rPr lang="en-US" dirty="0">
                <a:latin typeface="Batang" pitchFamily="18" charset="-127"/>
                <a:ea typeface="Batang" pitchFamily="18" charset="-127"/>
              </a:rPr>
              <a:t/>
            </a:r>
            <a:br>
              <a:rPr lang="en-US" dirty="0">
                <a:latin typeface="Batang" pitchFamily="18" charset="-127"/>
                <a:ea typeface="Batang" pitchFamily="18" charset="-127"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074" name="Picture 2" descr="wiki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006" y="2302125"/>
            <a:ext cx="5172075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2771" y="2457663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Advantages</a:t>
            </a:r>
            <a:endParaRPr lang="en-US" dirty="0"/>
          </a:p>
          <a:p>
            <a:pPr lvl="1"/>
            <a:r>
              <a:rPr lang="en-US" dirty="0" smtClean="0"/>
              <a:t>Easy to use</a:t>
            </a:r>
          </a:p>
          <a:p>
            <a:pPr lvl="1"/>
            <a:r>
              <a:rPr lang="en-US" dirty="0" smtClean="0">
                <a:latin typeface="Batang" pitchFamily="18" charset="-127"/>
                <a:ea typeface="Batang" pitchFamily="18" charset="-127"/>
              </a:rPr>
              <a:t>Uses </a:t>
            </a:r>
            <a:r>
              <a:rPr lang="en-US" dirty="0">
                <a:latin typeface="Batang" pitchFamily="18" charset="-127"/>
                <a:ea typeface="Batang" pitchFamily="18" charset="-127"/>
              </a:rPr>
              <a:t>wiki software not HTML coding</a:t>
            </a:r>
            <a:endParaRPr lang="en-US" dirty="0" smtClean="0"/>
          </a:p>
          <a:p>
            <a:pPr lvl="1"/>
            <a:r>
              <a:rPr lang="en-US" dirty="0" smtClean="0"/>
              <a:t>Anyone can publish</a:t>
            </a:r>
          </a:p>
          <a:p>
            <a:pPr lvl="1"/>
            <a:r>
              <a:rPr lang="en-US" dirty="0" smtClean="0"/>
              <a:t>Great collaboration tool</a:t>
            </a:r>
          </a:p>
          <a:p>
            <a:pPr lvl="1"/>
            <a:r>
              <a:rPr lang="en-US" dirty="0" smtClean="0"/>
              <a:t>Non-techie people can publish to the web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61257" y="454772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Disadvantages</a:t>
            </a:r>
          </a:p>
          <a:p>
            <a:pPr lvl="1"/>
            <a:r>
              <a:rPr lang="en-US" dirty="0" smtClean="0"/>
              <a:t>Anyone can edit – yet access can be regulated</a:t>
            </a:r>
          </a:p>
          <a:p>
            <a:pPr lvl="1"/>
            <a:r>
              <a:rPr lang="en-US" dirty="0" smtClean="0"/>
              <a:t>Information can become disorganized or incorrect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72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5514" y="1628505"/>
            <a:ext cx="10820400" cy="1854926"/>
          </a:xfrm>
        </p:spPr>
        <p:txBody>
          <a:bodyPr/>
          <a:lstStyle/>
          <a:p>
            <a:r>
              <a:rPr lang="en-US" dirty="0"/>
              <a:t>Websites and </a:t>
            </a:r>
            <a:r>
              <a:rPr lang="en-US" dirty="0" smtClean="0"/>
              <a:t>apps </a:t>
            </a:r>
            <a:r>
              <a:rPr lang="en-US" dirty="0"/>
              <a:t>used for social </a:t>
            </a:r>
            <a:r>
              <a:rPr lang="en-US" dirty="0" smtClean="0"/>
              <a:t>networking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Facebook</a:t>
            </a:r>
          </a:p>
          <a:p>
            <a:pPr lvl="1"/>
            <a:r>
              <a:rPr lang="en-US" dirty="0" smtClean="0"/>
              <a:t>Twitter</a:t>
            </a:r>
          </a:p>
          <a:p>
            <a:pPr lvl="1"/>
            <a:r>
              <a:rPr lang="en-US" dirty="0" smtClean="0">
                <a:latin typeface="Batang" pitchFamily="18" charset="-127"/>
                <a:ea typeface="Batang" pitchFamily="18" charset="-127"/>
              </a:rPr>
              <a:t>LinkedIn</a:t>
            </a:r>
            <a:endParaRPr lang="en-US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2050" name="Picture 2" descr="social-m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468" y="3083844"/>
            <a:ext cx="3371850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8858" y="425065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Disadvantages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Distraction – might spend too much time here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Negative comments could go viral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1" y="2160514"/>
            <a:ext cx="52033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Advantages</a:t>
            </a: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Easy to stay in touch with loved ones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Global communication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Can attract attention to your site, product, or services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Improves users’ technological skills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40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4373"/>
            <a:ext cx="12115799" cy="1293028"/>
          </a:xfrm>
        </p:spPr>
        <p:txBody>
          <a:bodyPr>
            <a:normAutofit/>
          </a:bodyPr>
          <a:lstStyle/>
          <a:p>
            <a:r>
              <a:rPr lang="en-US" dirty="0" smtClean="0"/>
              <a:t>Teleconference</a:t>
            </a:r>
            <a:br>
              <a:rPr lang="en-US" dirty="0" smtClean="0"/>
            </a:br>
            <a:r>
              <a:rPr lang="en-US" sz="2000" cap="none" dirty="0" smtClean="0"/>
              <a:t>Connects people in real time through audio and video  using laptop, smartphones, or tablets</a:t>
            </a:r>
            <a:endParaRPr lang="en-US" sz="48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85800" y="2254944"/>
            <a:ext cx="5562600" cy="40241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Significant travel savings</a:t>
            </a:r>
          </a:p>
          <a:p>
            <a:pPr lvl="1"/>
            <a:r>
              <a:rPr lang="en-US" dirty="0" smtClean="0"/>
              <a:t>Improved communication</a:t>
            </a:r>
          </a:p>
          <a:p>
            <a:pPr lvl="1"/>
            <a:r>
              <a:rPr lang="en-US" dirty="0" smtClean="0"/>
              <a:t>Group collaboration increases productivity</a:t>
            </a:r>
          </a:p>
          <a:p>
            <a:pPr lvl="1"/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48400" y="2191350"/>
            <a:ext cx="3982453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Good quality is not free</a:t>
            </a:r>
          </a:p>
          <a:p>
            <a:pPr lvl="1"/>
            <a:r>
              <a:rPr lang="en-US" dirty="0" smtClean="0"/>
              <a:t>Not always user friendly</a:t>
            </a:r>
          </a:p>
          <a:p>
            <a:pPr lvl="1"/>
            <a:endParaRPr lang="en-US" dirty="0"/>
          </a:p>
        </p:txBody>
      </p:sp>
      <p:pic>
        <p:nvPicPr>
          <p:cNvPr id="7170" name="Picture 2" descr="http://www.dreamstime.com/conference-table-thumb117333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084" y="4203412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ts2.mm.bing.net/th?id=H.4790908265301821&amp;pid=1.7&amp;w=178&amp;h=171&amp;c=7&amp;rs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612" y="4203412"/>
            <a:ext cx="2768482" cy="265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85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https://docs.google.com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60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E-mail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48400" y="2191350"/>
            <a:ext cx="3982453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Can carry viruses</a:t>
            </a:r>
          </a:p>
          <a:p>
            <a:pPr lvl="1"/>
            <a:r>
              <a:rPr lang="en-US" dirty="0" smtClean="0"/>
              <a:t>SPAM – unwanted solicitations</a:t>
            </a:r>
          </a:p>
          <a:p>
            <a:pPr lvl="1"/>
            <a:r>
              <a:rPr lang="en-US" dirty="0" smtClean="0"/>
              <a:t>Not private</a:t>
            </a:r>
          </a:p>
          <a:p>
            <a:pPr lvl="1"/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4928937" cy="40241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Easy to use</a:t>
            </a:r>
          </a:p>
          <a:p>
            <a:pPr lvl="1"/>
            <a:r>
              <a:rPr lang="en-US" dirty="0" smtClean="0"/>
              <a:t>Fast</a:t>
            </a:r>
          </a:p>
          <a:p>
            <a:pPr lvl="1"/>
            <a:r>
              <a:rPr lang="en-US" dirty="0" smtClean="0"/>
              <a:t>Do not use paper</a:t>
            </a:r>
          </a:p>
          <a:p>
            <a:pPr lvl="1"/>
            <a:r>
              <a:rPr lang="en-US" dirty="0" smtClean="0"/>
              <a:t>Can communicate with anyone in the world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3074" name="Picture 2" descr="http://ts2.mm.bing.net/th?id=H.4843968266963529&amp;pid=1.7&amp;w=250&amp;h=180&amp;c=7&amp;rs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109" y="3930829"/>
            <a:ext cx="3675512" cy="264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77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SMS – </a:t>
            </a:r>
            <a:r>
              <a:rPr lang="en-US" cap="none" dirty="0" smtClean="0">
                <a:latin typeface="Bell MT" pitchFamily="18" charset="0"/>
              </a:rPr>
              <a:t>Short Message Service</a:t>
            </a:r>
            <a:br>
              <a:rPr lang="en-US" cap="none" dirty="0" smtClean="0">
                <a:latin typeface="Bell MT" pitchFamily="18" charset="0"/>
              </a:rPr>
            </a:br>
            <a:r>
              <a:rPr lang="en-US" sz="2400" cap="none" dirty="0" smtClean="0">
                <a:latin typeface="Bell MT" pitchFamily="18" charset="0"/>
              </a:rPr>
              <a:t>Text Messages</a:t>
            </a:r>
            <a:endParaRPr lang="en-US" sz="2400" dirty="0">
              <a:latin typeface="Bell MT" pitchFamily="18" charset="0"/>
            </a:endParaRPr>
          </a:p>
        </p:txBody>
      </p:sp>
      <p:pic>
        <p:nvPicPr>
          <p:cNvPr id="1026" name="Picture 2" descr="http://www.thinksms.co.uk/filestore/image/sms_mess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554" y="4740020"/>
            <a:ext cx="2846723" cy="214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93914" y="2825931"/>
            <a:ext cx="5770002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Send quick message easily</a:t>
            </a:r>
          </a:p>
          <a:p>
            <a:pPr lvl="1"/>
            <a:r>
              <a:rPr lang="en-US" dirty="0" smtClean="0"/>
              <a:t>Texting is great solution when cannot talk out loud</a:t>
            </a:r>
          </a:p>
          <a:p>
            <a:pPr lvl="1"/>
            <a:r>
              <a:rPr lang="en-US" dirty="0" smtClean="0"/>
              <a:t>Fairly inexpensive if unlimited texting is on contract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466115" y="2727960"/>
            <a:ext cx="5225716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Slow </a:t>
            </a:r>
            <a:r>
              <a:rPr lang="en-US" dirty="0" err="1" smtClean="0"/>
              <a:t>texters</a:t>
            </a:r>
            <a:endParaRPr lang="en-US" dirty="0" smtClean="0"/>
          </a:p>
          <a:p>
            <a:pPr lvl="1"/>
            <a:r>
              <a:rPr lang="en-US" dirty="0" smtClean="0"/>
              <a:t>Sometimes the text is delayed in arriving</a:t>
            </a:r>
          </a:p>
          <a:p>
            <a:pPr lvl="1"/>
            <a:r>
              <a:rPr lang="en-US" dirty="0" smtClean="0"/>
              <a:t>Limited to 160 characters per message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95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3895" y="764373"/>
            <a:ext cx="10022305" cy="1293028"/>
          </a:xfrm>
        </p:spPr>
        <p:txBody>
          <a:bodyPr/>
          <a:lstStyle/>
          <a:p>
            <a:r>
              <a:rPr lang="en-US" dirty="0" smtClean="0"/>
              <a:t>MMS - </a:t>
            </a:r>
            <a:r>
              <a:rPr lang="en-US" sz="3200" cap="none" dirty="0" smtClean="0"/>
              <a:t>Multimedia Messaging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948" y="1661161"/>
            <a:ext cx="10820400" cy="70104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/>
              <a:t>system that enables </a:t>
            </a:r>
            <a:r>
              <a:rPr lang="en-US" dirty="0" smtClean="0"/>
              <a:t>cell </a:t>
            </a:r>
            <a:r>
              <a:rPr lang="en-US" dirty="0"/>
              <a:t>phones to send and receive pictures </a:t>
            </a:r>
            <a:r>
              <a:rPr lang="en-US" dirty="0" smtClean="0"/>
              <a:t>, sound clips, and </a:t>
            </a:r>
            <a:r>
              <a:rPr lang="en-US" dirty="0"/>
              <a:t>text messages</a:t>
            </a:r>
          </a:p>
        </p:txBody>
      </p:sp>
      <p:pic>
        <p:nvPicPr>
          <p:cNvPr id="4098" name="Picture 2" descr="http://readwrite.com/files/files/files/images/iphone_mms%2525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" r="2411" b="7652"/>
          <a:stretch/>
        </p:blipFill>
        <p:spPr bwMode="auto">
          <a:xfrm>
            <a:off x="4580021" y="3426912"/>
            <a:ext cx="3144254" cy="270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0371" y="2826747"/>
            <a:ext cx="43296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Advantages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Can send more than just text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No character limit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005582" y="2826747"/>
            <a:ext cx="41864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Disadvantages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Costs more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Sometimes quality is an issue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06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phone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2346960"/>
            <a:ext cx="5225716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Always carry so no missed calls</a:t>
            </a:r>
          </a:p>
          <a:p>
            <a:pPr lvl="1"/>
            <a:r>
              <a:rPr lang="en-US" dirty="0" smtClean="0"/>
              <a:t>Good for emergencies</a:t>
            </a:r>
          </a:p>
          <a:p>
            <a:pPr lvl="2"/>
            <a:r>
              <a:rPr lang="en-US" dirty="0" smtClean="0"/>
              <a:t>Take pictures of accident</a:t>
            </a:r>
          </a:p>
          <a:p>
            <a:pPr lvl="1"/>
            <a:r>
              <a:rPr lang="en-US" dirty="0" smtClean="0"/>
              <a:t>Text, play games, listen to music</a:t>
            </a:r>
          </a:p>
          <a:p>
            <a:pPr lvl="1"/>
            <a:r>
              <a:rPr lang="en-US" dirty="0" smtClean="0"/>
              <a:t>Surf Internet</a:t>
            </a:r>
          </a:p>
          <a:p>
            <a:pPr lvl="1"/>
            <a:r>
              <a:rPr lang="en-US" dirty="0" smtClean="0"/>
              <a:t>Fits in pocket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48400" y="2191350"/>
            <a:ext cx="4531895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Expensive</a:t>
            </a:r>
          </a:p>
          <a:p>
            <a:pPr lvl="1"/>
            <a:r>
              <a:rPr lang="en-US" dirty="0" smtClean="0"/>
              <a:t>Reception can be poor</a:t>
            </a:r>
          </a:p>
          <a:p>
            <a:pPr lvl="1"/>
            <a:r>
              <a:rPr lang="en-US" dirty="0" smtClean="0"/>
              <a:t>Distraction to drivers</a:t>
            </a:r>
          </a:p>
          <a:p>
            <a:pPr lvl="1"/>
            <a:r>
              <a:rPr lang="en-US" dirty="0" smtClean="0"/>
              <a:t>Easily lost/damaged/stolen</a:t>
            </a:r>
            <a:endParaRPr lang="en-US" dirty="0"/>
          </a:p>
        </p:txBody>
      </p:sp>
      <p:pic>
        <p:nvPicPr>
          <p:cNvPr id="2052" name="Picture 4" descr="http://ts2.mm.bing.net/th?id=H.4906116459332013&amp;pid=1.7&amp;w=140&amp;h=188&amp;c=7&amp;rs=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3" t="7140" r="17220" b="3257"/>
          <a:stretch/>
        </p:blipFill>
        <p:spPr bwMode="auto">
          <a:xfrm>
            <a:off x="5253487" y="4203411"/>
            <a:ext cx="1417608" cy="269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53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blog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Convenient</a:t>
            </a:r>
          </a:p>
          <a:p>
            <a:pPr lvl="1"/>
            <a:r>
              <a:rPr lang="en-US" dirty="0" smtClean="0"/>
              <a:t>Easy to use and access</a:t>
            </a:r>
          </a:p>
          <a:p>
            <a:pPr lvl="1"/>
            <a:r>
              <a:rPr lang="en-US" dirty="0" smtClean="0"/>
              <a:t>Great place for collaborating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48400" y="2191350"/>
            <a:ext cx="5414513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Takes time to keep updated</a:t>
            </a:r>
          </a:p>
          <a:p>
            <a:pPr lvl="1"/>
            <a:r>
              <a:rPr lang="en-US" dirty="0" smtClean="0"/>
              <a:t>Not confidential at public forum</a:t>
            </a:r>
          </a:p>
          <a:p>
            <a:pPr lvl="1"/>
            <a:r>
              <a:rPr lang="en-US" dirty="0" smtClean="0"/>
              <a:t>No immediate resolution to problems</a:t>
            </a:r>
          </a:p>
          <a:p>
            <a:pPr lvl="1"/>
            <a:r>
              <a:rPr lang="en-US" dirty="0" smtClean="0"/>
              <a:t>Once posted, cannot take it back</a:t>
            </a:r>
          </a:p>
          <a:p>
            <a:pPr lvl="1"/>
            <a:endParaRPr lang="en-US" dirty="0"/>
          </a:p>
        </p:txBody>
      </p:sp>
      <p:pic>
        <p:nvPicPr>
          <p:cNvPr id="1028" name="Picture 4" descr="http://ts1.mm.bing.net/th?id=H.4513526428797168&amp;pid=1.7&amp;w=199&amp;h=183&amp;c=7&amp;rs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592" y="4009156"/>
            <a:ext cx="2822545" cy="259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90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 - Instant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3982453" cy="40241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Real Time</a:t>
            </a:r>
          </a:p>
          <a:p>
            <a:pPr lvl="1"/>
            <a:r>
              <a:rPr lang="en-US" dirty="0" smtClean="0"/>
              <a:t>Fast</a:t>
            </a:r>
          </a:p>
          <a:p>
            <a:pPr lvl="1"/>
            <a:r>
              <a:rPr lang="en-US" dirty="0" smtClean="0"/>
              <a:t>Can receive immediate feedback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40116" y="2194559"/>
            <a:ext cx="3982453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48400" y="2191350"/>
            <a:ext cx="3982453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No face-to-face</a:t>
            </a:r>
          </a:p>
          <a:p>
            <a:pPr lvl="1"/>
            <a:r>
              <a:rPr lang="en-US" dirty="0" smtClean="0"/>
              <a:t>Can’t see emotions</a:t>
            </a:r>
          </a:p>
          <a:p>
            <a:pPr lvl="1"/>
            <a:r>
              <a:rPr lang="en-US" dirty="0" smtClean="0"/>
              <a:t>Cannot be sure with whom you are talking</a:t>
            </a:r>
          </a:p>
          <a:p>
            <a:pPr lvl="1"/>
            <a:r>
              <a:rPr lang="en-US" dirty="0" smtClean="0"/>
              <a:t>Security risks</a:t>
            </a:r>
          </a:p>
          <a:p>
            <a:pPr lvl="1"/>
            <a:endParaRPr lang="en-US" dirty="0"/>
          </a:p>
        </p:txBody>
      </p:sp>
      <p:pic>
        <p:nvPicPr>
          <p:cNvPr id="6146" name="Picture 2" descr="http://ts3.mm.bing.net/th?id=H.4604794456180306&amp;pid=1.7&amp;w=217&amp;h=170&amp;c=7&amp;rs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665" y="4011372"/>
            <a:ext cx="3448514" cy="270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53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Abundant information</a:t>
            </a:r>
          </a:p>
          <a:p>
            <a:pPr lvl="1"/>
            <a:r>
              <a:rPr lang="en-US" dirty="0" smtClean="0"/>
              <a:t>Education at fingertips</a:t>
            </a:r>
          </a:p>
          <a:p>
            <a:pPr lvl="1"/>
            <a:r>
              <a:rPr lang="en-US" dirty="0" smtClean="0"/>
              <a:t>Entertainment</a:t>
            </a:r>
          </a:p>
          <a:p>
            <a:pPr lvl="1"/>
            <a:r>
              <a:rPr lang="en-US" dirty="0" smtClean="0"/>
              <a:t>Social networking</a:t>
            </a:r>
          </a:p>
          <a:p>
            <a:pPr lvl="1"/>
            <a:r>
              <a:rPr lang="en-US" dirty="0" smtClean="0"/>
              <a:t>Online services (e-commerce)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48400" y="2191350"/>
            <a:ext cx="3982453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Theft of personal information</a:t>
            </a:r>
          </a:p>
          <a:p>
            <a:pPr lvl="1"/>
            <a:r>
              <a:rPr lang="en-US" dirty="0" smtClean="0"/>
              <a:t>Malware/ viruses</a:t>
            </a:r>
          </a:p>
          <a:p>
            <a:pPr lvl="1"/>
            <a:r>
              <a:rPr lang="en-US" dirty="0" smtClean="0"/>
              <a:t>Inappropriate content</a:t>
            </a:r>
          </a:p>
          <a:p>
            <a:pPr lvl="1"/>
            <a:r>
              <a:rPr lang="en-US" dirty="0" smtClean="0"/>
              <a:t>Social isolation</a:t>
            </a:r>
          </a:p>
          <a:p>
            <a:pPr lvl="2"/>
            <a:r>
              <a:rPr lang="en-US" dirty="0" smtClean="0"/>
              <a:t>Obesity</a:t>
            </a:r>
          </a:p>
          <a:p>
            <a:pPr lvl="2"/>
            <a:r>
              <a:rPr lang="en-US" dirty="0"/>
              <a:t>D</a:t>
            </a:r>
            <a:r>
              <a:rPr lang="en-US" dirty="0" smtClean="0"/>
              <a:t>epression</a:t>
            </a:r>
          </a:p>
          <a:p>
            <a:pPr lvl="1"/>
            <a:endParaRPr lang="en-US" dirty="0"/>
          </a:p>
        </p:txBody>
      </p:sp>
      <p:pic>
        <p:nvPicPr>
          <p:cNvPr id="2050" name="Picture 2" descr="Flowers given from lapto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94" b="17899"/>
          <a:stretch/>
        </p:blipFill>
        <p:spPr bwMode="auto">
          <a:xfrm>
            <a:off x="4525348" y="4572228"/>
            <a:ext cx="2516220" cy="164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50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337" y="764373"/>
            <a:ext cx="10615863" cy="1293028"/>
          </a:xfrm>
        </p:spPr>
        <p:txBody>
          <a:bodyPr/>
          <a:lstStyle/>
          <a:p>
            <a:r>
              <a:rPr lang="en-US" dirty="0" err="1" smtClean="0"/>
              <a:t>V</a:t>
            </a:r>
            <a:r>
              <a:rPr lang="en-US" cap="none" dirty="0" err="1" smtClean="0"/>
              <a:t>o</a:t>
            </a:r>
            <a:r>
              <a:rPr lang="en-US" dirty="0" err="1" smtClean="0"/>
              <a:t>ip</a:t>
            </a:r>
            <a:r>
              <a:rPr lang="en-US" dirty="0" smtClean="0"/>
              <a:t> - </a:t>
            </a:r>
            <a:r>
              <a:rPr lang="en-US" sz="2800" cap="none" dirty="0" smtClean="0"/>
              <a:t>Voice Over Internet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1543" y="1778934"/>
            <a:ext cx="6542314" cy="12997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Telephonic </a:t>
            </a:r>
            <a:r>
              <a:rPr lang="en-US" dirty="0"/>
              <a:t>communication via the </a:t>
            </a:r>
            <a:r>
              <a:rPr lang="en-US" dirty="0" smtClean="0"/>
              <a:t>Internet</a:t>
            </a:r>
          </a:p>
          <a:p>
            <a:pPr lvl="1"/>
            <a:r>
              <a:rPr lang="en-US" dirty="0" smtClean="0"/>
              <a:t>Examples:</a:t>
            </a:r>
          </a:p>
          <a:p>
            <a:pPr lvl="2"/>
            <a:r>
              <a:rPr lang="en-US" dirty="0" smtClean="0"/>
              <a:t>Skype</a:t>
            </a:r>
          </a:p>
          <a:p>
            <a:pPr lvl="2"/>
            <a:r>
              <a:rPr lang="en-US" dirty="0" smtClean="0"/>
              <a:t>LINE</a:t>
            </a:r>
            <a:endParaRPr lang="en-US" dirty="0"/>
          </a:p>
        </p:txBody>
      </p:sp>
      <p:pic>
        <p:nvPicPr>
          <p:cNvPr id="5122" name="Picture 2" descr="http://www.passivecleaningincome.ca/wp-content/themes/themeforest-1739143-website-responsive-wordpress-theme/website/data/php/timthumb.php?src=wp-content/uploads/2012/07/voip.jpg&amp;q=90&amp;w=623.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370" y="1778934"/>
            <a:ext cx="2269743" cy="181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53913" y="3588806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Disadvantages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Both parties must use the same service or it’s not free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No service during power outage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911 calls cannot be traced to site of the emergency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Security – identity  &amp; service theft, virus &amp; malware</a:t>
            </a:r>
          </a:p>
        </p:txBody>
      </p:sp>
      <p:sp>
        <p:nvSpPr>
          <p:cNvPr id="6" name="Rectangle 5"/>
          <p:cNvSpPr/>
          <p:nvPr/>
        </p:nvSpPr>
        <p:spPr>
          <a:xfrm>
            <a:off x="348343" y="3601662"/>
            <a:ext cx="5486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Advantages</a:t>
            </a: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Real Time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Use webcams and can see &amp; hear loved ones around the world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Free or low costs</a:t>
            </a:r>
          </a:p>
        </p:txBody>
      </p:sp>
    </p:spTree>
    <p:extLst>
      <p:ext uri="{BB962C8B-B14F-4D97-AF65-F5344CB8AC3E}">
        <p14:creationId xmlns:p14="http://schemas.microsoft.com/office/powerpoint/2010/main" val="109418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2B2A868B-6BC2-4B3E-98B9-1258F41035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TC104033937[[fn=Vapor Trail]]</Template>
  <TotalTime>1691</TotalTime>
  <Words>485</Words>
  <Application>Microsoft Office PowerPoint</Application>
  <PresentationFormat>Custom</PresentationFormat>
  <Paragraphs>129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Vapor Trail</vt:lpstr>
      <vt:lpstr>Many ways to communicate Electronically</vt:lpstr>
      <vt:lpstr>E-mail</vt:lpstr>
      <vt:lpstr>SMS – Short Message Service Text Messages</vt:lpstr>
      <vt:lpstr>MMS - Multimedia Messaging Service</vt:lpstr>
      <vt:lpstr>Smart phone</vt:lpstr>
      <vt:lpstr>blog</vt:lpstr>
      <vt:lpstr>IM - Instant message</vt:lpstr>
      <vt:lpstr>Internet</vt:lpstr>
      <vt:lpstr>Voip - Voice Over Internet Protocol</vt:lpstr>
      <vt:lpstr>Wiki</vt:lpstr>
      <vt:lpstr>Social Media</vt:lpstr>
      <vt:lpstr>Teleconference Connects people in real time through audio and video  using laptop, smartphones, or tablets</vt:lpstr>
      <vt:lpstr>Sources</vt:lpstr>
    </vt:vector>
  </TitlesOfParts>
  <Company>Windows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Many ways to communicate</dc:title>
  <dc:creator>Karma Lattin</dc:creator>
  <cp:lastModifiedBy>kathy.bekkemellom</cp:lastModifiedBy>
  <cp:revision>45</cp:revision>
  <dcterms:created xsi:type="dcterms:W3CDTF">2013-07-18T04:10:38Z</dcterms:created>
  <dcterms:modified xsi:type="dcterms:W3CDTF">2013-10-15T19:24:22Z</dcterms:modified>
</cp:coreProperties>
</file>