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33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A623A3-0838-46F2-BBA9-C761391D1FF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2656034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623A3-0838-46F2-BBA9-C761391D1FF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1420500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623A3-0838-46F2-BBA9-C761391D1FF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1C1D56-4520-491C-A046-ED3E1E73481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477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1A623A3-0838-46F2-BBA9-C761391D1FF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1098672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1A623A3-0838-46F2-BBA9-C761391D1FF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1C1D56-4520-491C-A046-ED3E1E73481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190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1A623A3-0838-46F2-BBA9-C761391D1FF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31008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A623A3-0838-46F2-BBA9-C761391D1FF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164800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A623A3-0838-46F2-BBA9-C761391D1FF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232898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A623A3-0838-46F2-BBA9-C761391D1FF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4050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623A3-0838-46F2-BBA9-C761391D1FF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118847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A623A3-0838-46F2-BBA9-C761391D1FF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160817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A623A3-0838-46F2-BBA9-C761391D1FFB}" type="datetimeFigureOut">
              <a:rPr lang="en-US" smtClean="0"/>
              <a:t>10/15/2013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123997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A623A3-0838-46F2-BBA9-C761391D1FFB}" type="datetimeFigureOut">
              <a:rPr lang="en-US" smtClean="0"/>
              <a:t>10/15/2013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361158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623A3-0838-46F2-BBA9-C761391D1FFB}" type="datetimeFigureOut">
              <a:rPr lang="en-US" smtClean="0"/>
              <a:t>10/15/2013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122385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623A3-0838-46F2-BBA9-C761391D1FF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199811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623A3-0838-46F2-BBA9-C761391D1FF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1C1D56-4520-491C-A046-ED3E1E734810}" type="slidenum">
              <a:rPr lang="en-US" smtClean="0"/>
              <a:t>‹#›</a:t>
            </a:fld>
            <a:endParaRPr lang="en-US"/>
          </a:p>
        </p:txBody>
      </p:sp>
    </p:spTree>
    <p:extLst>
      <p:ext uri="{BB962C8B-B14F-4D97-AF65-F5344CB8AC3E}">
        <p14:creationId xmlns:p14="http://schemas.microsoft.com/office/powerpoint/2010/main" val="280646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1A623A3-0838-46F2-BBA9-C761391D1FFB}" type="datetimeFigureOut">
              <a:rPr lang="en-US" smtClean="0"/>
              <a:t>10/15/2013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C1C1D56-4520-491C-A046-ED3E1E734810}" type="slidenum">
              <a:rPr lang="en-US" smtClean="0"/>
              <a:t>‹#›</a:t>
            </a:fld>
            <a:endParaRPr lang="en-US"/>
          </a:p>
        </p:txBody>
      </p:sp>
    </p:spTree>
    <p:extLst>
      <p:ext uri="{BB962C8B-B14F-4D97-AF65-F5344CB8AC3E}">
        <p14:creationId xmlns:p14="http://schemas.microsoft.com/office/powerpoint/2010/main" val="777389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Electronic Communication Etiquette	</a:t>
            </a:r>
            <a:endParaRPr lang="en-US" dirty="0"/>
          </a:p>
        </p:txBody>
      </p:sp>
      <p:sp>
        <p:nvSpPr>
          <p:cNvPr id="3" name="Subtitle 2"/>
          <p:cNvSpPr>
            <a:spLocks noGrp="1"/>
          </p:cNvSpPr>
          <p:nvPr>
            <p:ph type="subTitle" idx="1"/>
          </p:nvPr>
        </p:nvSpPr>
        <p:spPr/>
        <p:txBody>
          <a:bodyPr/>
          <a:lstStyle/>
          <a:p>
            <a:r>
              <a:rPr lang="en-US" dirty="0" smtClean="0"/>
              <a:t>Computer Technology - Standard 4 - Objective 1</a:t>
            </a:r>
            <a:endParaRPr lang="en-US" dirty="0"/>
          </a:p>
        </p:txBody>
      </p:sp>
    </p:spTree>
    <p:extLst>
      <p:ext uri="{BB962C8B-B14F-4D97-AF65-F5344CB8AC3E}">
        <p14:creationId xmlns:p14="http://schemas.microsoft.com/office/powerpoint/2010/main" val="368102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Etiquette</a:t>
            </a:r>
            <a:endParaRPr lang="en-US" dirty="0"/>
          </a:p>
        </p:txBody>
      </p:sp>
      <p:sp>
        <p:nvSpPr>
          <p:cNvPr id="3" name="TextBox 2"/>
          <p:cNvSpPr txBox="1"/>
          <p:nvPr/>
        </p:nvSpPr>
        <p:spPr>
          <a:xfrm>
            <a:off x="2260600" y="2269067"/>
            <a:ext cx="9244011" cy="3970318"/>
          </a:xfrm>
          <a:prstGeom prst="rect">
            <a:avLst/>
          </a:prstGeom>
          <a:noFill/>
        </p:spPr>
        <p:txBody>
          <a:bodyPr wrap="square" rtlCol="0">
            <a:spAutoFit/>
          </a:bodyPr>
          <a:lstStyle/>
          <a:p>
            <a:pPr marL="285750" lvl="0" indent="-285750">
              <a:buClr>
                <a:schemeClr val="accent1">
                  <a:lumMod val="75000"/>
                </a:schemeClr>
              </a:buClr>
              <a:buFont typeface="Wingdings" panose="05000000000000000000" pitchFamily="2" charset="2"/>
              <a:buChar char="§"/>
            </a:pPr>
            <a:r>
              <a:rPr lang="en-US" dirty="0" smtClean="0"/>
              <a:t>Respect </a:t>
            </a:r>
            <a:r>
              <a:rPr lang="en-US" dirty="0"/>
              <a:t>those who are with you. When you're engaged face-to-face with </a:t>
            </a:r>
            <a:r>
              <a:rPr lang="en-US" dirty="0" smtClean="0"/>
              <a:t>others or hanging out with friends, </a:t>
            </a:r>
            <a:r>
              <a:rPr lang="en-US" dirty="0"/>
              <a:t>give them your complete and undivided attention. Avoid texting or taking calls. </a:t>
            </a:r>
            <a:r>
              <a:rPr lang="en-US" dirty="0" smtClean="0"/>
              <a:t>It is rude to text while hanging out with friends or spending time with family.  If </a:t>
            </a:r>
            <a:r>
              <a:rPr lang="en-US" dirty="0"/>
              <a:t>a call is important, apologize and ask permission before accepting it. </a:t>
            </a:r>
            <a:endParaRPr lang="en-US" dirty="0" smtClean="0"/>
          </a:p>
          <a:p>
            <a:pPr lvl="0">
              <a:buClr>
                <a:schemeClr val="accent1">
                  <a:lumMod val="75000"/>
                </a:schemeClr>
              </a:buClr>
            </a:pPr>
            <a:endParaRPr lang="en-US" dirty="0" smtClean="0"/>
          </a:p>
          <a:p>
            <a:pPr marL="285750" lvl="0" indent="-285750">
              <a:buClr>
                <a:schemeClr val="accent1">
                  <a:lumMod val="75000"/>
                </a:schemeClr>
              </a:buClr>
              <a:buFont typeface="Wingdings" panose="05000000000000000000" pitchFamily="2" charset="2"/>
              <a:buChar char="§"/>
            </a:pPr>
            <a:r>
              <a:rPr lang="en-US" dirty="0"/>
              <a:t>B</a:t>
            </a:r>
            <a:r>
              <a:rPr lang="en-US" dirty="0" smtClean="0"/>
              <a:t>e </a:t>
            </a:r>
            <a:r>
              <a:rPr lang="en-US" dirty="0"/>
              <a:t>a good dining companion. No one wants to be a captive audience to a third-party cellphone conversation, or to sit in silence while their dining companion texts with someone. Always silence and store your phone before being seated. Never put your cellphone on the table. </a:t>
            </a:r>
            <a:endParaRPr lang="en-US" dirty="0" smtClean="0"/>
          </a:p>
          <a:p>
            <a:pPr lvl="0">
              <a:buClr>
                <a:schemeClr val="accent1">
                  <a:lumMod val="75000"/>
                </a:schemeClr>
              </a:buClr>
            </a:pPr>
            <a:endParaRPr lang="en-US" dirty="0"/>
          </a:p>
          <a:p>
            <a:pPr marL="285750" lvl="0" indent="-285750">
              <a:buClr>
                <a:schemeClr val="accent1">
                  <a:lumMod val="75000"/>
                </a:schemeClr>
              </a:buClr>
              <a:buFont typeface="Wingdings" panose="05000000000000000000" pitchFamily="2" charset="2"/>
              <a:buChar char="§"/>
            </a:pPr>
            <a:r>
              <a:rPr lang="en-US" dirty="0"/>
              <a:t>L</a:t>
            </a:r>
            <a:r>
              <a:rPr lang="en-US" dirty="0" smtClean="0"/>
              <a:t>et </a:t>
            </a:r>
            <a:r>
              <a:rPr lang="en-US" dirty="0"/>
              <a:t>voicemail do its job. When you're in the company of others, let voicemail handle non-urgent calls. </a:t>
            </a:r>
          </a:p>
          <a:p>
            <a:pPr marL="285750" lvl="0" indent="-285750">
              <a:buClr>
                <a:schemeClr val="accent1">
                  <a:lumMod val="75000"/>
                </a:schemeClr>
              </a:buClr>
              <a:buFont typeface="Wingdings" panose="05000000000000000000" pitchFamily="2" charset="2"/>
              <a:buChar char="§"/>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5067" y="624110"/>
            <a:ext cx="1574800" cy="1574800"/>
          </a:xfrm>
          <a:prstGeom prst="rect">
            <a:avLst/>
          </a:prstGeom>
        </p:spPr>
      </p:pic>
    </p:spTree>
    <p:extLst>
      <p:ext uri="{BB962C8B-B14F-4D97-AF65-F5344CB8AC3E}">
        <p14:creationId xmlns:p14="http://schemas.microsoft.com/office/powerpoint/2010/main" val="96240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Etiquette </a:t>
            </a:r>
            <a:endParaRPr lang="en-US" dirty="0"/>
          </a:p>
        </p:txBody>
      </p:sp>
      <p:sp>
        <p:nvSpPr>
          <p:cNvPr id="4" name="TextBox 3"/>
          <p:cNvSpPr txBox="1"/>
          <p:nvPr/>
        </p:nvSpPr>
        <p:spPr>
          <a:xfrm>
            <a:off x="2345268" y="2252133"/>
            <a:ext cx="8932332" cy="3970318"/>
          </a:xfrm>
          <a:prstGeom prst="rect">
            <a:avLst/>
          </a:prstGeom>
          <a:noFill/>
        </p:spPr>
        <p:txBody>
          <a:bodyPr wrap="square" rtlCol="0">
            <a:spAutoFit/>
          </a:bodyPr>
          <a:lstStyle/>
          <a:p>
            <a:pPr marL="285750" lvl="0" indent="-285750">
              <a:buClr>
                <a:schemeClr val="accent1">
                  <a:lumMod val="75000"/>
                </a:schemeClr>
              </a:buClr>
              <a:buFont typeface="Wingdings" panose="05000000000000000000" pitchFamily="2" charset="2"/>
              <a:buChar char="§"/>
            </a:pPr>
            <a:r>
              <a:rPr lang="en-US" dirty="0" smtClean="0"/>
              <a:t>Don't </a:t>
            </a:r>
            <a:r>
              <a:rPr lang="en-US" dirty="0"/>
              <a:t>text and drive. There is no message that is so </a:t>
            </a:r>
            <a:r>
              <a:rPr lang="en-US" dirty="0" smtClean="0"/>
              <a:t>important</a:t>
            </a:r>
            <a:r>
              <a:rPr lang="en-US" dirty="0"/>
              <a:t> </a:t>
            </a:r>
            <a:r>
              <a:rPr lang="en-US" dirty="0" smtClean="0"/>
              <a:t>and it’s illegal. </a:t>
            </a:r>
          </a:p>
          <a:p>
            <a:pPr lvl="0">
              <a:buClr>
                <a:schemeClr val="accent1">
                  <a:lumMod val="75000"/>
                </a:schemeClr>
              </a:buClr>
            </a:pPr>
            <a:endParaRPr lang="en-US" dirty="0" smtClean="0"/>
          </a:p>
          <a:p>
            <a:pPr marL="285750" lvl="0" indent="-285750">
              <a:buClr>
                <a:schemeClr val="accent1">
                  <a:lumMod val="75000"/>
                </a:schemeClr>
              </a:buClr>
              <a:buFont typeface="Wingdings" panose="05000000000000000000" pitchFamily="2" charset="2"/>
              <a:buChar char="§"/>
            </a:pPr>
            <a:r>
              <a:rPr lang="en-US" dirty="0" smtClean="0"/>
              <a:t>Just because someone doesn’t reply back within 5 minutes of receiving your call or text doesn’t mean they hate you or are ignoring you.  Maybe they are working or talking with other people and want to be polite.  They will get back with you when they can.</a:t>
            </a:r>
          </a:p>
          <a:p>
            <a:pPr lvl="0">
              <a:buClr>
                <a:schemeClr val="accent1">
                  <a:lumMod val="75000"/>
                </a:schemeClr>
              </a:buClr>
            </a:pPr>
            <a:endParaRPr lang="en-US" dirty="0"/>
          </a:p>
          <a:p>
            <a:pPr marL="285750" lvl="0" indent="-285750">
              <a:buClr>
                <a:schemeClr val="accent1">
                  <a:lumMod val="75000"/>
                </a:schemeClr>
              </a:buClr>
              <a:buFont typeface="Wingdings" panose="05000000000000000000" pitchFamily="2" charset="2"/>
              <a:buChar char="§"/>
            </a:pPr>
            <a:r>
              <a:rPr lang="en-US" dirty="0"/>
              <a:t>R</a:t>
            </a:r>
            <a:r>
              <a:rPr lang="en-US" dirty="0" smtClean="0"/>
              <a:t>espect </a:t>
            </a:r>
            <a:r>
              <a:rPr lang="en-US" dirty="0"/>
              <a:t>the personal space of others. When you must use your phone in public, try to keep at least 10 feet </a:t>
            </a:r>
            <a:r>
              <a:rPr lang="en-US" dirty="0" smtClean="0"/>
              <a:t>between </a:t>
            </a:r>
            <a:r>
              <a:rPr lang="en-US" dirty="0"/>
              <a:t>you and others</a:t>
            </a:r>
            <a:r>
              <a:rPr lang="en-US" dirty="0" smtClean="0"/>
              <a:t>.</a:t>
            </a:r>
          </a:p>
          <a:p>
            <a:pPr lvl="0">
              <a:buClr>
                <a:schemeClr val="accent1">
                  <a:lumMod val="75000"/>
                </a:schemeClr>
              </a:buClr>
            </a:pPr>
            <a:endParaRPr lang="en-US" dirty="0" smtClean="0"/>
          </a:p>
          <a:p>
            <a:pPr marL="285750" lvl="0" indent="-285750">
              <a:buClr>
                <a:schemeClr val="accent1">
                  <a:lumMod val="75000"/>
                </a:schemeClr>
              </a:buClr>
              <a:buFont typeface="Wingdings" panose="05000000000000000000" pitchFamily="2" charset="2"/>
              <a:buChar char="§"/>
            </a:pPr>
            <a:r>
              <a:rPr lang="en-US" dirty="0" smtClean="0"/>
              <a:t>Turn your phone off and leave it off at the movie theater.  If you leave it on vibrate the temptation is very great to check it when you feel the vibration.  If it is off, there is no temptation.</a:t>
            </a:r>
          </a:p>
          <a:p>
            <a:pPr marL="285750" lvl="0" indent="-285750">
              <a:buClr>
                <a:schemeClr val="accent1">
                  <a:lumMod val="75000"/>
                </a:schemeClr>
              </a:buClr>
              <a:buFont typeface="Wingdings" panose="05000000000000000000" pitchFamily="2" charset="2"/>
              <a:buChar char="§"/>
            </a:pP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53448" y="5532967"/>
            <a:ext cx="1248304" cy="1248304"/>
          </a:xfrm>
          <a:prstGeom prst="rect">
            <a:avLst/>
          </a:prstGeom>
        </p:spPr>
      </p:pic>
    </p:spTree>
    <p:extLst>
      <p:ext uri="{BB962C8B-B14F-4D97-AF65-F5344CB8AC3E}">
        <p14:creationId xmlns:p14="http://schemas.microsoft.com/office/powerpoint/2010/main" val="301835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2122" y="467643"/>
            <a:ext cx="8911687" cy="1280890"/>
          </a:xfrm>
        </p:spPr>
        <p:txBody>
          <a:bodyPr/>
          <a:lstStyle/>
          <a:p>
            <a:r>
              <a:rPr lang="en-US" dirty="0" smtClean="0"/>
              <a:t>Social Network Etiquette </a:t>
            </a:r>
            <a:endParaRPr lang="en-US" dirty="0"/>
          </a:p>
        </p:txBody>
      </p:sp>
      <p:sp>
        <p:nvSpPr>
          <p:cNvPr id="3" name="TextBox 2"/>
          <p:cNvSpPr txBox="1"/>
          <p:nvPr/>
        </p:nvSpPr>
        <p:spPr>
          <a:xfrm>
            <a:off x="2939231" y="2327884"/>
            <a:ext cx="7755467" cy="3570208"/>
          </a:xfrm>
          <a:prstGeom prst="rect">
            <a:avLst/>
          </a:prstGeom>
          <a:noFill/>
        </p:spPr>
        <p:txBody>
          <a:bodyPr wrap="square" rtlCol="0">
            <a:spAutoFit/>
          </a:bodyPr>
          <a:lstStyle/>
          <a:p>
            <a:pPr>
              <a:buClr>
                <a:schemeClr val="accent1"/>
              </a:buClr>
            </a:pPr>
            <a:endParaRPr lang="en-US" dirty="0" smtClean="0"/>
          </a:p>
          <a:p>
            <a:pPr marL="285750" indent="-285750">
              <a:buClr>
                <a:srgbClr val="A53010">
                  <a:lumMod val="75000"/>
                </a:srgbClr>
              </a:buClr>
              <a:buFont typeface="Wingdings" panose="05000000000000000000" pitchFamily="2" charset="2"/>
              <a:buChar char="§"/>
            </a:pPr>
            <a:r>
              <a:rPr lang="en-US" dirty="0" smtClean="0"/>
              <a:t>Don’t </a:t>
            </a:r>
            <a:r>
              <a:rPr lang="en-US" dirty="0"/>
              <a:t>flag people in unflattering </a:t>
            </a:r>
            <a:r>
              <a:rPr lang="en-US" dirty="0" smtClean="0"/>
              <a:t>pictures.</a:t>
            </a:r>
          </a:p>
          <a:p>
            <a:pPr>
              <a:buClr>
                <a:srgbClr val="A53010">
                  <a:lumMod val="75000"/>
                </a:srgbClr>
              </a:buClr>
            </a:pPr>
            <a:endParaRPr lang="en-US" sz="800" dirty="0" smtClean="0"/>
          </a:p>
          <a:p>
            <a:pPr marL="285750" indent="-285750">
              <a:buClr>
                <a:srgbClr val="A53010">
                  <a:lumMod val="75000"/>
                </a:srgbClr>
              </a:buClr>
              <a:buFont typeface="Wingdings" panose="05000000000000000000" pitchFamily="2" charset="2"/>
              <a:buChar char="§"/>
            </a:pPr>
            <a:r>
              <a:rPr lang="en-US" dirty="0"/>
              <a:t>Don’t over </a:t>
            </a:r>
            <a:r>
              <a:rPr lang="en-US" dirty="0" smtClean="0"/>
              <a:t>post.</a:t>
            </a:r>
          </a:p>
          <a:p>
            <a:pPr marL="285750" indent="-285750">
              <a:buClr>
                <a:srgbClr val="A53010">
                  <a:lumMod val="75000"/>
                </a:srgbClr>
              </a:buClr>
              <a:buFont typeface="Wingdings" panose="05000000000000000000" pitchFamily="2" charset="2"/>
              <a:buChar char="§"/>
            </a:pPr>
            <a:endParaRPr lang="en-US" sz="800" dirty="0" smtClean="0"/>
          </a:p>
          <a:p>
            <a:pPr marL="285750" indent="-285750">
              <a:buClr>
                <a:srgbClr val="A53010">
                  <a:lumMod val="75000"/>
                </a:srgbClr>
              </a:buClr>
              <a:buFont typeface="Wingdings" panose="05000000000000000000" pitchFamily="2" charset="2"/>
              <a:buChar char="§"/>
            </a:pPr>
            <a:r>
              <a:rPr lang="en-US" dirty="0" smtClean="0"/>
              <a:t>Do not invite people to games more than once.</a:t>
            </a:r>
          </a:p>
          <a:p>
            <a:pPr>
              <a:buClr>
                <a:srgbClr val="A53010">
                  <a:lumMod val="75000"/>
                </a:srgbClr>
              </a:buClr>
            </a:pPr>
            <a:endParaRPr lang="en-US" sz="800" dirty="0" smtClean="0"/>
          </a:p>
          <a:p>
            <a:pPr marL="285750" indent="-285750">
              <a:buClr>
                <a:srgbClr val="A53010">
                  <a:lumMod val="75000"/>
                </a:srgbClr>
              </a:buClr>
              <a:buFont typeface="Wingdings" panose="05000000000000000000" pitchFamily="2" charset="2"/>
              <a:buChar char="§"/>
            </a:pPr>
            <a:r>
              <a:rPr lang="en-US" dirty="0" smtClean="0"/>
              <a:t>Keep private matters in private messages.</a:t>
            </a:r>
          </a:p>
          <a:p>
            <a:pPr marL="285750" indent="-285750">
              <a:buClr>
                <a:srgbClr val="A53010">
                  <a:lumMod val="75000"/>
                </a:srgbClr>
              </a:buClr>
              <a:buFont typeface="Wingdings" panose="05000000000000000000" pitchFamily="2" charset="2"/>
              <a:buChar char="§"/>
            </a:pPr>
            <a:endParaRPr lang="en-US" sz="800" dirty="0" smtClean="0"/>
          </a:p>
          <a:p>
            <a:pPr marL="285750" indent="-285750">
              <a:buClr>
                <a:srgbClr val="A53010">
                  <a:lumMod val="75000"/>
                </a:srgbClr>
              </a:buClr>
              <a:buFont typeface="Wingdings" panose="05000000000000000000" pitchFamily="2" charset="2"/>
              <a:buChar char="§"/>
            </a:pPr>
            <a:r>
              <a:rPr lang="en-US" dirty="0" smtClean="0"/>
              <a:t>Don’t Facebook every Tweet.</a:t>
            </a:r>
          </a:p>
          <a:p>
            <a:pPr marL="285750" indent="-285750">
              <a:buClr>
                <a:srgbClr val="A53010">
                  <a:lumMod val="75000"/>
                </a:srgbClr>
              </a:buClr>
              <a:buFont typeface="Wingdings" panose="05000000000000000000" pitchFamily="2" charset="2"/>
              <a:buChar char="§"/>
            </a:pPr>
            <a:endParaRPr lang="en-US" sz="800" dirty="0" smtClean="0"/>
          </a:p>
          <a:p>
            <a:pPr marL="285750" indent="-285750">
              <a:buClr>
                <a:srgbClr val="A53010">
                  <a:lumMod val="75000"/>
                </a:srgbClr>
              </a:buClr>
              <a:buFont typeface="Wingdings" panose="05000000000000000000" pitchFamily="2" charset="2"/>
              <a:buChar char="§"/>
            </a:pPr>
            <a:r>
              <a:rPr lang="en-US" dirty="0" smtClean="0"/>
              <a:t>Be real.</a:t>
            </a:r>
          </a:p>
          <a:p>
            <a:pPr marL="285750" indent="-285750">
              <a:buClr>
                <a:srgbClr val="A53010">
                  <a:lumMod val="75000"/>
                </a:srgbClr>
              </a:buClr>
              <a:buFont typeface="Wingdings" panose="05000000000000000000" pitchFamily="2" charset="2"/>
              <a:buChar char="§"/>
            </a:pPr>
            <a:endParaRPr lang="en-US" sz="800" dirty="0" smtClean="0"/>
          </a:p>
          <a:p>
            <a:pPr marL="285750" indent="-285750">
              <a:buClr>
                <a:srgbClr val="A53010">
                  <a:lumMod val="75000"/>
                </a:srgbClr>
              </a:buClr>
              <a:buFont typeface="Wingdings" panose="05000000000000000000" pitchFamily="2" charset="2"/>
              <a:buChar char="§"/>
            </a:pPr>
            <a:r>
              <a:rPr lang="en-US" dirty="0" smtClean="0"/>
              <a:t>Choose your friends carefully.</a:t>
            </a:r>
          </a:p>
          <a:p>
            <a:pPr marL="285750" indent="-285750">
              <a:buClr>
                <a:srgbClr val="A53010">
                  <a:lumMod val="75000"/>
                </a:srgbClr>
              </a:buClr>
              <a:buFont typeface="Wingdings" panose="05000000000000000000" pitchFamily="2" charset="2"/>
              <a:buChar char="§"/>
            </a:pPr>
            <a:endParaRPr lang="en-US" sz="800" dirty="0" smtClean="0"/>
          </a:p>
          <a:p>
            <a:pPr marL="285750" indent="-285750">
              <a:buClr>
                <a:srgbClr val="A53010">
                  <a:lumMod val="75000"/>
                </a:srgbClr>
              </a:buClr>
              <a:buFont typeface="Wingdings" panose="05000000000000000000" pitchFamily="2" charset="2"/>
              <a:buChar char="§"/>
            </a:pPr>
            <a:r>
              <a:rPr lang="en-US" dirty="0" smtClean="0"/>
              <a:t>Before you “Like” something read all of it.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7675" y="387043"/>
            <a:ext cx="2266936" cy="125860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9231" y="1264555"/>
            <a:ext cx="1708969" cy="944796"/>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30989" y="2447077"/>
            <a:ext cx="1889422" cy="1062800"/>
          </a:xfrm>
          <a:prstGeom prst="rect">
            <a:avLst/>
          </a:prstGeom>
        </p:spPr>
      </p:pic>
    </p:spTree>
    <p:extLst>
      <p:ext uri="{BB962C8B-B14F-4D97-AF65-F5344CB8AC3E}">
        <p14:creationId xmlns:p14="http://schemas.microsoft.com/office/powerpoint/2010/main" val="280522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fade">
                                      <p:cBhvr>
                                        <p:cTn id="4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Network Etiquette </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31753" b="28222"/>
          <a:stretch/>
        </p:blipFill>
        <p:spPr>
          <a:xfrm>
            <a:off x="2747169" y="1329266"/>
            <a:ext cx="2206096" cy="575734"/>
          </a:xfrm>
          <a:prstGeom prst="rect">
            <a:avLst/>
          </a:prstGeom>
        </p:spPr>
      </p:pic>
      <p:pic>
        <p:nvPicPr>
          <p:cNvPr id="6" name="Picture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862484" y="2095433"/>
            <a:ext cx="2474383" cy="1835992"/>
          </a:xfrm>
          <a:prstGeom prst="rect">
            <a:avLst/>
          </a:prstGeom>
        </p:spPr>
      </p:pic>
      <p:sp>
        <p:nvSpPr>
          <p:cNvPr id="3" name="TextBox 2"/>
          <p:cNvSpPr txBox="1"/>
          <p:nvPr/>
        </p:nvSpPr>
        <p:spPr>
          <a:xfrm>
            <a:off x="2100799" y="1905000"/>
            <a:ext cx="7998876" cy="5755422"/>
          </a:xfrm>
          <a:prstGeom prst="rect">
            <a:avLst/>
          </a:prstGeom>
          <a:noFill/>
        </p:spPr>
        <p:txBody>
          <a:bodyPr wrap="square" rtlCol="0">
            <a:spAutoFit/>
          </a:bodyPr>
          <a:lstStyle/>
          <a:p>
            <a:pPr marL="285750" indent="-285750">
              <a:buClr>
                <a:schemeClr val="accent1">
                  <a:lumMod val="75000"/>
                </a:schemeClr>
              </a:buClr>
              <a:buFont typeface="Wingdings" panose="05000000000000000000" pitchFamily="2" charset="2"/>
              <a:buChar char="§"/>
            </a:pPr>
            <a:r>
              <a:rPr lang="en-US" dirty="0" smtClean="0"/>
              <a:t>The people you follow say something about you.</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Avoid </a:t>
            </a:r>
            <a:r>
              <a:rPr lang="en-US" dirty="0"/>
              <a:t>n</a:t>
            </a:r>
            <a:r>
              <a:rPr lang="en-US" dirty="0" smtClean="0"/>
              <a:t>egativity.</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Don’t auto respond to follows.</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Don’t multi-tweet long messages.</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Don’t @mention people in objectionable tweets.</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Private issue=direct message.</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Contribute real value.</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Retweet other’s links.</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Complete bio and upload avatar.</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Use follow Friday #ff.</a:t>
            </a:r>
          </a:p>
          <a:p>
            <a:pPr marL="285750" indent="-285750">
              <a:buClr>
                <a:schemeClr val="accent1">
                  <a:lumMod val="75000"/>
                </a:schemeClr>
              </a:buClr>
              <a:buFont typeface="Wingdings" panose="05000000000000000000" pitchFamily="2" charset="2"/>
              <a:buChar char="§"/>
            </a:pPr>
            <a:endParaRPr lang="en-US" sz="800" dirty="0" smtClean="0"/>
          </a:p>
          <a:p>
            <a:pPr marL="285750" indent="-285750">
              <a:buClr>
                <a:schemeClr val="accent1">
                  <a:lumMod val="75000"/>
                </a:schemeClr>
              </a:buClr>
              <a:buFont typeface="Wingdings" panose="05000000000000000000" pitchFamily="2" charset="2"/>
              <a:buChar char="§"/>
            </a:pPr>
            <a:r>
              <a:rPr lang="en-US" dirty="0" smtClean="0"/>
              <a:t>Don’t SPAM affiliate offers.</a:t>
            </a:r>
          </a:p>
          <a:p>
            <a:pPr>
              <a:buClr>
                <a:schemeClr val="accent1">
                  <a:lumMod val="75000"/>
                </a:schemeClr>
              </a:buClr>
            </a:pPr>
            <a:endParaRPr lang="en-US" sz="800" dirty="0" smtClean="0"/>
          </a:p>
          <a:p>
            <a:pPr marL="285750" indent="-285750">
              <a:buClr>
                <a:schemeClr val="accent1">
                  <a:lumMod val="75000"/>
                </a:schemeClr>
              </a:buClr>
              <a:buFont typeface="Wingdings" panose="05000000000000000000" pitchFamily="2" charset="2"/>
              <a:buChar char="§"/>
            </a:pPr>
            <a:r>
              <a:rPr lang="en-US" dirty="0" smtClean="0"/>
              <a:t>If you have to write “spoiler alert,” maybe just don’t tweet it.</a:t>
            </a:r>
          </a:p>
          <a:p>
            <a:pPr marL="285750" indent="-285750">
              <a:buClr>
                <a:schemeClr val="accent1">
                  <a:lumMod val="75000"/>
                </a:schemeClr>
              </a:buClr>
              <a:buFont typeface="Wingdings" panose="05000000000000000000" pitchFamily="2" charset="2"/>
              <a:buChar char="§"/>
            </a:pPr>
            <a:endParaRPr lang="en-US" dirty="0" smtClean="0"/>
          </a:p>
          <a:p>
            <a:pPr marL="285750" indent="-285750">
              <a:buClr>
                <a:schemeClr val="accent1">
                  <a:lumMod val="75000"/>
                </a:schemeClr>
              </a:buClr>
              <a:buFont typeface="Wingdings" panose="05000000000000000000" pitchFamily="2" charset="2"/>
              <a:buChar char="§"/>
            </a:pPr>
            <a:endParaRPr lang="en-US" dirty="0" smtClean="0"/>
          </a:p>
          <a:p>
            <a:endParaRPr lang="en-US" dirty="0"/>
          </a:p>
        </p:txBody>
      </p:sp>
    </p:spTree>
    <p:extLst>
      <p:ext uri="{BB962C8B-B14F-4D97-AF65-F5344CB8AC3E}">
        <p14:creationId xmlns:p14="http://schemas.microsoft.com/office/powerpoint/2010/main" val="245295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500"/>
                                        <p:tgtEl>
                                          <p:spTgt spid="3">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8" end="18"/>
                                            </p:txEl>
                                          </p:spTgt>
                                        </p:tgtEl>
                                        <p:attrNameLst>
                                          <p:attrName>style.visibility</p:attrName>
                                        </p:attrNameLst>
                                      </p:cBhvr>
                                      <p:to>
                                        <p:strVal val="visible"/>
                                      </p:to>
                                    </p:set>
                                    <p:animEffect transition="in" filter="fade">
                                      <p:cBhvr>
                                        <p:cTn id="52" dur="500"/>
                                        <p:tgtEl>
                                          <p:spTgt spid="3">
                                            <p:txEl>
                                              <p:pRg st="18" end="1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20" end="20"/>
                                            </p:txEl>
                                          </p:spTgt>
                                        </p:tgtEl>
                                        <p:attrNameLst>
                                          <p:attrName>style.visibility</p:attrName>
                                        </p:attrNameLst>
                                      </p:cBhvr>
                                      <p:to>
                                        <p:strVal val="visible"/>
                                      </p:to>
                                    </p:set>
                                    <p:animEffect transition="in" filter="fade">
                                      <p:cBhvr>
                                        <p:cTn id="57" dur="500"/>
                                        <p:tgtEl>
                                          <p:spTgt spid="3">
                                            <p:txEl>
                                              <p:pRg st="20" end="2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22" end="22"/>
                                            </p:txEl>
                                          </p:spTgt>
                                        </p:tgtEl>
                                        <p:attrNameLst>
                                          <p:attrName>style.visibility</p:attrName>
                                        </p:attrNameLst>
                                      </p:cBhvr>
                                      <p:to>
                                        <p:strVal val="visible"/>
                                      </p:to>
                                    </p:set>
                                    <p:animEffect transition="in" filter="fade">
                                      <p:cBhvr>
                                        <p:cTn id="62" dur="500"/>
                                        <p:tgtEl>
                                          <p:spTgt spid="3">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 Etiquette</a:t>
            </a:r>
            <a:endParaRPr lang="en-US" dirty="0"/>
          </a:p>
        </p:txBody>
      </p:sp>
      <p:sp>
        <p:nvSpPr>
          <p:cNvPr id="3" name="TextBox 2"/>
          <p:cNvSpPr txBox="1"/>
          <p:nvPr/>
        </p:nvSpPr>
        <p:spPr>
          <a:xfrm>
            <a:off x="2760133" y="2235200"/>
            <a:ext cx="6502400" cy="3139321"/>
          </a:xfrm>
          <a:prstGeom prst="rect">
            <a:avLst/>
          </a:prstGeom>
          <a:noFill/>
        </p:spPr>
        <p:txBody>
          <a:bodyPr wrap="square" rtlCol="0">
            <a:spAutoFit/>
          </a:bodyPr>
          <a:lstStyle/>
          <a:p>
            <a:pPr marL="285750" indent="-285750">
              <a:buClr>
                <a:schemeClr val="accent1">
                  <a:lumMod val="75000"/>
                </a:schemeClr>
              </a:buClr>
              <a:buFont typeface="Wingdings" panose="05000000000000000000" pitchFamily="2" charset="2"/>
              <a:buChar char="§"/>
            </a:pPr>
            <a:r>
              <a:rPr lang="en-US" dirty="0" smtClean="0"/>
              <a:t>What you post, tweet, like, share, etc. on social network sites can have a lasting affect.</a:t>
            </a:r>
          </a:p>
          <a:p>
            <a:pPr marL="285750" indent="-285750">
              <a:buClr>
                <a:schemeClr val="accent1">
                  <a:lumMod val="75000"/>
                </a:schemeClr>
              </a:buClr>
              <a:buFont typeface="Wingdings" panose="05000000000000000000" pitchFamily="2" charset="2"/>
              <a:buChar char="§"/>
            </a:pPr>
            <a:endParaRPr lang="en-US" dirty="0"/>
          </a:p>
          <a:p>
            <a:pPr marL="285750" indent="-285750">
              <a:buClr>
                <a:schemeClr val="accent1">
                  <a:lumMod val="75000"/>
                </a:schemeClr>
              </a:buClr>
              <a:buFont typeface="Wingdings" panose="05000000000000000000" pitchFamily="2" charset="2"/>
              <a:buChar char="§"/>
            </a:pPr>
            <a:r>
              <a:rPr lang="en-US" dirty="0" smtClean="0"/>
              <a:t>You can’t take back anything that is already out there.</a:t>
            </a:r>
          </a:p>
          <a:p>
            <a:pPr marL="285750" indent="-285750">
              <a:buClr>
                <a:schemeClr val="accent1">
                  <a:lumMod val="75000"/>
                </a:schemeClr>
              </a:buClr>
              <a:buFont typeface="Wingdings" panose="05000000000000000000" pitchFamily="2" charset="2"/>
              <a:buChar char="§"/>
            </a:pPr>
            <a:endParaRPr lang="en-US" dirty="0"/>
          </a:p>
          <a:p>
            <a:pPr marL="285750" indent="-285750">
              <a:buClr>
                <a:schemeClr val="accent1">
                  <a:lumMod val="75000"/>
                </a:schemeClr>
              </a:buClr>
              <a:buFont typeface="Wingdings" panose="05000000000000000000" pitchFamily="2" charset="2"/>
              <a:buChar char="§"/>
            </a:pPr>
            <a:r>
              <a:rPr lang="en-US" dirty="0" smtClean="0"/>
              <a:t>You will sometime in your life be looking for a job or maybe applying for a scholarship.  What you have on social network sites can affect both of these.</a:t>
            </a:r>
          </a:p>
          <a:p>
            <a:endParaRPr lang="en-US" dirty="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2533" y="5606286"/>
            <a:ext cx="2494279" cy="63155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7166" y="5225387"/>
            <a:ext cx="2054734" cy="124421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1111" y="4402021"/>
            <a:ext cx="1502135" cy="1371990"/>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63972" y="4402021"/>
            <a:ext cx="1296385" cy="886663"/>
          </a:xfrm>
          <a:prstGeom prst="rect">
            <a:avLst/>
          </a:prstGeom>
        </p:spPr>
      </p:pic>
    </p:spTree>
    <p:extLst>
      <p:ext uri="{BB962C8B-B14F-4D97-AF65-F5344CB8AC3E}">
        <p14:creationId xmlns:p14="http://schemas.microsoft.com/office/powerpoint/2010/main" val="156224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 Etiquette</a:t>
            </a:r>
            <a:br>
              <a:rPr lang="en-US" dirty="0" smtClean="0"/>
            </a:br>
            <a:endParaRPr lang="en-US" dirty="0"/>
          </a:p>
        </p:txBody>
      </p:sp>
      <p:sp>
        <p:nvSpPr>
          <p:cNvPr id="3" name="TextBox 2"/>
          <p:cNvSpPr txBox="1"/>
          <p:nvPr/>
        </p:nvSpPr>
        <p:spPr>
          <a:xfrm>
            <a:off x="2464067" y="1972734"/>
            <a:ext cx="9169400" cy="3908762"/>
          </a:xfrm>
          <a:prstGeom prst="rect">
            <a:avLst/>
          </a:prstGeom>
          <a:noFill/>
        </p:spPr>
        <p:txBody>
          <a:bodyPr wrap="square" rtlCol="0">
            <a:spAutoFit/>
          </a:bodyPr>
          <a:lstStyle/>
          <a:p>
            <a:pPr marL="285750" lvl="0" indent="-285750">
              <a:buClr>
                <a:schemeClr val="accent1">
                  <a:lumMod val="75000"/>
                </a:schemeClr>
              </a:buClr>
              <a:buFont typeface="Wingdings" panose="05000000000000000000" pitchFamily="2" charset="2"/>
              <a:buChar char="§"/>
            </a:pPr>
            <a:r>
              <a:rPr lang="en-US" b="1" dirty="0"/>
              <a:t>DON’T</a:t>
            </a:r>
            <a:r>
              <a:rPr lang="en-US" dirty="0"/>
              <a:t> post anything you would not want your parents, professors or employers to see. These days, employers and college officials will often use social media as an extension of your resume to give them a better idea of who you are as a person</a:t>
            </a:r>
            <a:r>
              <a:rPr lang="en-US" dirty="0" smtClean="0"/>
              <a:t>.</a:t>
            </a:r>
          </a:p>
          <a:p>
            <a:pPr marL="285750" lvl="0" indent="-285750">
              <a:buClr>
                <a:schemeClr val="accent1">
                  <a:lumMod val="75000"/>
                </a:schemeClr>
              </a:buClr>
              <a:buFont typeface="Wingdings" panose="05000000000000000000" pitchFamily="2" charset="2"/>
              <a:buChar char="§"/>
            </a:pPr>
            <a:endParaRPr lang="en-US" sz="800" dirty="0"/>
          </a:p>
          <a:p>
            <a:pPr marL="285750" lvl="0" indent="-285750">
              <a:buClr>
                <a:schemeClr val="accent1">
                  <a:lumMod val="75000"/>
                </a:schemeClr>
              </a:buClr>
              <a:buFont typeface="Wingdings" panose="05000000000000000000" pitchFamily="2" charset="2"/>
              <a:buChar char="§"/>
            </a:pPr>
            <a:r>
              <a:rPr lang="en-US" b="1" dirty="0"/>
              <a:t>DO</a:t>
            </a:r>
            <a:r>
              <a:rPr lang="en-US" dirty="0"/>
              <a:t> keep a </a:t>
            </a:r>
            <a:r>
              <a:rPr lang="en-US" dirty="0" smtClean="0"/>
              <a:t>clean profile</a:t>
            </a:r>
            <a:r>
              <a:rPr lang="en-US" dirty="0"/>
              <a:t>. Untag yourself in any compromising posts or photos</a:t>
            </a:r>
            <a:r>
              <a:rPr lang="en-US" dirty="0" smtClean="0"/>
              <a:t>.</a:t>
            </a:r>
          </a:p>
          <a:p>
            <a:pPr marL="285750" lvl="0" indent="-285750">
              <a:buClr>
                <a:schemeClr val="accent1">
                  <a:lumMod val="75000"/>
                </a:schemeClr>
              </a:buClr>
              <a:buFont typeface="Wingdings" panose="05000000000000000000" pitchFamily="2" charset="2"/>
              <a:buChar char="§"/>
            </a:pPr>
            <a:endParaRPr lang="en-US" sz="800" dirty="0"/>
          </a:p>
          <a:p>
            <a:pPr marL="285750" lvl="0" indent="-285750">
              <a:buClr>
                <a:schemeClr val="accent1">
                  <a:lumMod val="75000"/>
                </a:schemeClr>
              </a:buClr>
              <a:buFont typeface="Wingdings" panose="05000000000000000000" pitchFamily="2" charset="2"/>
              <a:buChar char="§"/>
            </a:pPr>
            <a:r>
              <a:rPr lang="en-US" b="1" dirty="0"/>
              <a:t>DON’T</a:t>
            </a:r>
            <a:r>
              <a:rPr lang="en-US" dirty="0"/>
              <a:t> assume that since your page is private, it cannot be seen. There are plenty of ways to bypass such “protection” that you may not be aware of</a:t>
            </a:r>
            <a:r>
              <a:rPr lang="en-US" dirty="0" smtClean="0"/>
              <a:t>.</a:t>
            </a:r>
          </a:p>
          <a:p>
            <a:pPr marL="285750" lvl="0" indent="-285750">
              <a:buClr>
                <a:schemeClr val="accent1">
                  <a:lumMod val="75000"/>
                </a:schemeClr>
              </a:buClr>
              <a:buFont typeface="Wingdings" panose="05000000000000000000" pitchFamily="2" charset="2"/>
              <a:buChar char="§"/>
            </a:pPr>
            <a:endParaRPr lang="en-US" sz="800" dirty="0"/>
          </a:p>
          <a:p>
            <a:pPr marL="285750" lvl="0" indent="-285750">
              <a:buClr>
                <a:schemeClr val="accent1">
                  <a:lumMod val="75000"/>
                </a:schemeClr>
              </a:buClr>
              <a:buFont typeface="Wingdings" panose="05000000000000000000" pitchFamily="2" charset="2"/>
              <a:buChar char="§"/>
            </a:pPr>
            <a:r>
              <a:rPr lang="en-US" b="1" dirty="0"/>
              <a:t>DO</a:t>
            </a:r>
            <a:r>
              <a:rPr lang="en-US" dirty="0"/>
              <a:t> separate yourself from situations that could involve drama or negativity</a:t>
            </a:r>
            <a:r>
              <a:rPr lang="en-US" dirty="0" smtClean="0"/>
              <a:t>.</a:t>
            </a:r>
          </a:p>
          <a:p>
            <a:pPr marL="285750" lvl="0" indent="-285750">
              <a:buClr>
                <a:schemeClr val="accent1">
                  <a:lumMod val="75000"/>
                </a:schemeClr>
              </a:buClr>
              <a:buFont typeface="Wingdings" panose="05000000000000000000" pitchFamily="2" charset="2"/>
              <a:buChar char="§"/>
            </a:pPr>
            <a:endParaRPr lang="en-US" sz="800" dirty="0"/>
          </a:p>
          <a:p>
            <a:pPr marL="285750" indent="-285750">
              <a:buClr>
                <a:schemeClr val="accent1">
                  <a:lumMod val="75000"/>
                </a:schemeClr>
              </a:buClr>
              <a:buFont typeface="Wingdings" panose="05000000000000000000" pitchFamily="2" charset="2"/>
              <a:buChar char="§"/>
            </a:pPr>
            <a:r>
              <a:rPr lang="en-US" b="1" dirty="0"/>
              <a:t>DON’T</a:t>
            </a:r>
            <a:r>
              <a:rPr lang="en-US" dirty="0"/>
              <a:t> say anything about someone or something that you would not say in front of them. One of the main causes of lost friendships and peer conflicts is based off of social media.</a:t>
            </a:r>
          </a:p>
          <a:p>
            <a:endParaRPr lang="en-US" dirty="0"/>
          </a:p>
        </p:txBody>
      </p:sp>
    </p:spTree>
    <p:extLst>
      <p:ext uri="{BB962C8B-B14F-4D97-AF65-F5344CB8AC3E}">
        <p14:creationId xmlns:p14="http://schemas.microsoft.com/office/powerpoint/2010/main" val="119937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1948</TotalTime>
  <Words>635</Words>
  <Application>Microsoft Office PowerPoint</Application>
  <PresentationFormat>Custom</PresentationFormat>
  <Paragraphs>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Electronic Communication Etiquette </vt:lpstr>
      <vt:lpstr>Cell Phone Etiquette</vt:lpstr>
      <vt:lpstr>Cell Phone Etiquette </vt:lpstr>
      <vt:lpstr>Social Network Etiquette </vt:lpstr>
      <vt:lpstr>Social Network Etiquette </vt:lpstr>
      <vt:lpstr>Social Network Etiquette</vt:lpstr>
      <vt:lpstr>Social Network Etiquette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Communication Etiquette</dc:title>
  <dc:creator>KELLY MIRIAM</dc:creator>
  <cp:lastModifiedBy>kathy.bekkemellom</cp:lastModifiedBy>
  <cp:revision>34</cp:revision>
  <dcterms:created xsi:type="dcterms:W3CDTF">2013-08-06T20:12:49Z</dcterms:created>
  <dcterms:modified xsi:type="dcterms:W3CDTF">2013-10-15T19:25:35Z</dcterms:modified>
</cp:coreProperties>
</file>