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95" r:id="rId3"/>
    <p:sldId id="268" r:id="rId4"/>
    <p:sldId id="297" r:id="rId5"/>
    <p:sldId id="269" r:id="rId6"/>
    <p:sldId id="270" r:id="rId7"/>
    <p:sldId id="272" r:id="rId8"/>
    <p:sldId id="294" r:id="rId9"/>
    <p:sldId id="292" r:id="rId10"/>
    <p:sldId id="293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00CC"/>
    <a:srgbClr val="FFFF00"/>
    <a:srgbClr val="FFFF99"/>
    <a:srgbClr val="006600"/>
    <a:srgbClr val="000099"/>
    <a:srgbClr val="A91101"/>
    <a:srgbClr val="FF00FF"/>
    <a:srgbClr val="A0B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407" autoAdjust="0"/>
  </p:normalViewPr>
  <p:slideViewPr>
    <p:cSldViewPr>
      <p:cViewPr>
        <p:scale>
          <a:sx n="60" d="100"/>
          <a:sy n="60" d="100"/>
        </p:scale>
        <p:origin x="-166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F0847136-22A6-4666-93C2-4F3AED214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8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F6A359B9-AE12-48C0-A89B-880FF577B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59B9-AE12-48C0-A89B-880FF577B4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6096000" y="0"/>
            <a:ext cx="3048000" cy="297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28575" y="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97180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40" name="Picture 68" descr="j0250214[1]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"/>
            <a:ext cx="2819400" cy="2195513"/>
          </a:xfrm>
          <a:prstGeom prst="rect">
            <a:avLst/>
          </a:prstGeom>
          <a:noFill/>
        </p:spPr>
      </p:pic>
      <p:pic>
        <p:nvPicPr>
          <p:cNvPr id="3141" name="Picture 69" descr="j0234072[1]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1516063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28600"/>
            <a:ext cx="2190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419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752600"/>
            <a:ext cx="8763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305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305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B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219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879475"/>
            <a:ext cx="9144000" cy="339725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76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8" name="Group 44"/>
          <p:cNvGrpSpPr>
            <a:grpSpLocks/>
          </p:cNvGrpSpPr>
          <p:nvPr/>
        </p:nvGrpSpPr>
        <p:grpSpPr bwMode="auto">
          <a:xfrm>
            <a:off x="0" y="1204913"/>
            <a:ext cx="9144000" cy="7461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74" name="Picture 50" descr="j0234072[1]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722438" cy="1905000"/>
          </a:xfrm>
          <a:prstGeom prst="rect">
            <a:avLst/>
          </a:prstGeom>
          <a:noFill/>
        </p:spPr>
      </p:pic>
      <p:sp>
        <p:nvSpPr>
          <p:cNvPr id="1075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spot.com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otw.or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cmbmconsulting.com/wp-content/uploads/2009/07/ocean.gif&amp;imgrefurl=http://www.cmbmconsulting.com/small-business-guide-to-search-engines/&amp;usg=__Hk53c7uCS6vRqs2fPTlzOkJv8WU=&amp;h=388&amp;w=322&amp;sz=30&amp;hl=en&amp;start=2&amp;sig2=u_ijfQlBUGFHkbtK9MCZ4Q&amp;tbnid=153eqBnS-p_reM:&amp;tbnh=123&amp;tbnw=102&amp;prev=/images?q=search+engines&amp;gbv=2&amp;hl=en&amp;ei=cPu7Spv9N4jitQOe4oj8A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oo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ippy.com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oG7nKR2tJMH3EBeBRXNyoA;_ylu=X3oDMTA0cWtjOThtBHNtAzE-/SIG=12fsq40jk/EXP=1288973329/**http:/en.wikipedia.org/wiki/Britannica_Online_Encyclopedia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please.com/encyclopedia" TargetMode="External"/><Relationship Id="rId2" Type="http://schemas.openxmlformats.org/officeDocument/2006/relationships/hyperlink" Target="http://www.worldbookonline.com/student/hom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3276599"/>
            <a:ext cx="6019800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400" dirty="0" smtClean="0"/>
              <a:t>Searching on the Internet</a:t>
            </a:r>
            <a:endParaRPr lang="en-US" sz="6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6324600" cy="5334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800" b="1" dirty="0" smtClean="0"/>
              <a:t>Online Libraries</a:t>
            </a:r>
            <a:endParaRPr lang="en-US" sz="4800" b="1" dirty="0"/>
          </a:p>
        </p:txBody>
      </p:sp>
      <p:sp>
        <p:nvSpPr>
          <p:cNvPr id="65541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914400" y="1676400"/>
            <a:ext cx="78486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 smtClean="0"/>
              <a:t>Online Libraries </a:t>
            </a:r>
            <a:r>
              <a:rPr lang="en-US" i="0" dirty="0"/>
              <a:t>are another place to find lots of useful information. Take a look at </a:t>
            </a:r>
            <a:r>
              <a:rPr lang="en-US" i="0" dirty="0" smtClean="0"/>
              <a:t>this site:</a:t>
            </a:r>
          </a:p>
          <a:p>
            <a:pPr algn="ctr">
              <a:spcBef>
                <a:spcPct val="50000"/>
              </a:spcBef>
            </a:pPr>
            <a:r>
              <a:rPr lang="en-US" sz="3600" i="0" dirty="0" smtClean="0">
                <a:solidFill>
                  <a:srgbClr val="FF0000"/>
                </a:solidFill>
              </a:rPr>
              <a:t>www.libraryspot.com</a:t>
            </a:r>
            <a:endParaRPr lang="en-US" i="0" dirty="0">
              <a:solidFill>
                <a:srgbClr val="FF0000"/>
              </a:solidFill>
            </a:endParaRPr>
          </a:p>
          <a:p>
            <a:pPr lvl="1">
              <a:spcBef>
                <a:spcPct val="50000"/>
              </a:spcBef>
            </a:pPr>
            <a:endParaRPr lang="en-US" sz="2400" i="0" dirty="0">
              <a:solidFill>
                <a:srgbClr val="006600"/>
              </a:solidFill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33400" y="4191000"/>
            <a:ext cx="8229600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Task 6</a:t>
            </a:r>
            <a:r>
              <a:rPr lang="en-US" sz="2400" dirty="0" smtClean="0">
                <a:solidFill>
                  <a:srgbClr val="000000"/>
                </a:solidFill>
              </a:rPr>
              <a:t>: Look around libraryspot.com.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What information can you find?</a:t>
            </a:r>
          </a:p>
          <a:p>
            <a:pPr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Indexes/Directories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84183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Web directory organizes Web sites by </a:t>
            </a:r>
            <a:r>
              <a:rPr lang="en-US" dirty="0" smtClean="0"/>
              <a:t>subject </a:t>
            </a:r>
            <a:r>
              <a:rPr lang="en-US" dirty="0"/>
              <a:t>and is usually maintained by humans instead of software</a:t>
            </a:r>
            <a:r>
              <a:rPr lang="en-US" dirty="0" smtClean="0"/>
              <a:t>.  Items on the directory  can be reviewed before being added to the directory.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3400" y="3886200"/>
            <a:ext cx="8229600" cy="28315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Task 7</a:t>
            </a:r>
            <a:r>
              <a:rPr lang="en-US" sz="2400" dirty="0" smtClean="0">
                <a:solidFill>
                  <a:srgbClr val="000000"/>
                </a:solidFill>
              </a:rPr>
              <a:t>:  Best of the Web is </a:t>
            </a:r>
            <a:r>
              <a:rPr lang="en-US" sz="2400" dirty="0">
                <a:solidFill>
                  <a:srgbClr val="000000"/>
                </a:solidFill>
              </a:rPr>
              <a:t>a directory. 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US" sz="2400" dirty="0">
                <a:solidFill>
                  <a:srgbClr val="000000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rgbClr val="000000"/>
                </a:solidFill>
                <a:hlinkClick r:id="rId2"/>
              </a:rPr>
              <a:t>botw.org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Choose a category then choose a category within that category.  List the first 2 results. </a:t>
            </a:r>
            <a:endParaRPr lang="en-US" sz="1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73650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5759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/>
              <a:t>Instructions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0" u="sng" dirty="0" smtClean="0">
                <a:solidFill>
                  <a:srgbClr val="FFFF00"/>
                </a:solidFill>
              </a:rPr>
              <a:t>Partner with the person sitting next to you. </a:t>
            </a:r>
            <a:r>
              <a:rPr lang="en-US" sz="3200" i="0" dirty="0" smtClean="0">
                <a:solidFill>
                  <a:srgbClr val="FF0000"/>
                </a:solidFill>
              </a:rPr>
              <a:t>You may </a:t>
            </a:r>
            <a:r>
              <a:rPr lang="en-US" sz="3200" i="0" u="sng" dirty="0" smtClean="0">
                <a:solidFill>
                  <a:srgbClr val="FF0000"/>
                </a:solidFill>
              </a:rPr>
              <a:t>NOT</a:t>
            </a:r>
            <a:r>
              <a:rPr lang="en-US" sz="3200" i="0" dirty="0" smtClean="0">
                <a:solidFill>
                  <a:srgbClr val="FF0000"/>
                </a:solidFill>
              </a:rPr>
              <a:t> do this assignment by yourself. </a:t>
            </a:r>
            <a:r>
              <a:rPr lang="en-US" sz="3200" i="0" dirty="0" smtClean="0"/>
              <a:t>One of you will be the </a:t>
            </a:r>
            <a:r>
              <a:rPr lang="en-US" sz="3200" i="0" dirty="0" smtClean="0">
                <a:solidFill>
                  <a:srgbClr val="006600"/>
                </a:solidFill>
              </a:rPr>
              <a:t>Typist </a:t>
            </a:r>
            <a:r>
              <a:rPr lang="en-US" sz="3200" i="0" dirty="0"/>
              <a:t>and </a:t>
            </a:r>
            <a:r>
              <a:rPr lang="en-US" sz="3200" i="0" dirty="0" smtClean="0"/>
              <a:t>needs </a:t>
            </a:r>
            <a:r>
              <a:rPr lang="en-US" sz="3200" i="0" dirty="0"/>
              <a:t>to have the </a:t>
            </a:r>
            <a:r>
              <a:rPr lang="en-US" sz="3200" i="0" dirty="0">
                <a:solidFill>
                  <a:srgbClr val="006600"/>
                </a:solidFill>
              </a:rPr>
              <a:t>worksheet</a:t>
            </a:r>
            <a:r>
              <a:rPr lang="en-US" sz="3200" i="0" dirty="0"/>
              <a:t> on their screen</a:t>
            </a:r>
            <a:r>
              <a:rPr lang="en-US" sz="3200" i="0" dirty="0" smtClean="0"/>
              <a:t>, the other person will run the </a:t>
            </a:r>
            <a:r>
              <a:rPr lang="en-US" sz="3200" i="0" dirty="0" smtClean="0">
                <a:solidFill>
                  <a:srgbClr val="FF0000"/>
                </a:solidFill>
              </a:rPr>
              <a:t>PowerPoint</a:t>
            </a:r>
            <a:r>
              <a:rPr lang="en-US" sz="3200" i="0" dirty="0"/>
              <a:t> </a:t>
            </a:r>
            <a:r>
              <a:rPr lang="en-US" sz="3200" i="0" dirty="0" smtClean="0"/>
              <a:t>and needs to have this </a:t>
            </a:r>
            <a:r>
              <a:rPr lang="en-US" sz="3200" i="0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PowerPoint</a:t>
            </a:r>
            <a:r>
              <a:rPr lang="en-US" sz="3200" i="0" dirty="0" smtClean="0"/>
              <a:t> on their screen.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0" dirty="0" smtClean="0">
                <a:solidFill>
                  <a:schemeClr val="accent5">
                    <a:lumMod val="75000"/>
                  </a:schemeClr>
                </a:solidFill>
              </a:rPr>
              <a:t>Both of you need to have a web browser open.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81000" y="6096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2977823210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ChangeArrowheads="1"/>
          </p:cNvSpPr>
          <p:nvPr/>
        </p:nvSpPr>
        <p:spPr bwMode="gray">
          <a:xfrm>
            <a:off x="5638800" y="838200"/>
            <a:ext cx="3276600" cy="4572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400" b="0" i="0">
                <a:solidFill>
                  <a:schemeClr val="bg1"/>
                </a:solidFill>
              </a:rPr>
              <a:t> </a:t>
            </a:r>
            <a:r>
              <a:rPr lang="en-US" sz="1400" i="0">
                <a:solidFill>
                  <a:schemeClr val="bg1"/>
                </a:solidFill>
              </a:rPr>
              <a:t>Different Types of Search Engines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447800" y="1295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0600" y="1524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2672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 dirty="0"/>
              <a:t>   </a:t>
            </a:r>
            <a:r>
              <a:rPr lang="en-US" b="1" dirty="0"/>
              <a:t>You use </a:t>
            </a:r>
            <a:r>
              <a:rPr lang="en-US" b="1" i="1" u="sng" dirty="0" smtClean="0">
                <a:solidFill>
                  <a:srgbClr val="FFFF00"/>
                </a:solidFill>
              </a:rPr>
              <a:t>Search Engines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to search for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keywords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on </a:t>
            </a:r>
            <a:r>
              <a:rPr lang="en-US" b="1" dirty="0"/>
              <a:t>the </a:t>
            </a:r>
            <a:r>
              <a:rPr lang="en-US" b="1" dirty="0" smtClean="0"/>
              <a:t>Internet when you don’t know the web sites address.  Do a search to find out how search </a:t>
            </a:r>
            <a:r>
              <a:rPr lang="en-US" b="1" smtClean="0"/>
              <a:t>engines work.</a:t>
            </a:r>
            <a:endParaRPr lang="en-US" b="1" dirty="0" smtClean="0"/>
          </a:p>
          <a:p>
            <a:pPr>
              <a:buFont typeface="Wingdings" pitchFamily="2" charset="2"/>
              <a:buNone/>
            </a:pPr>
            <a:endParaRPr lang="en-US" b="1" dirty="0" smtClean="0"/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28600" y="6248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Search Engines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71686" name="Picture 6" descr="http://t2.gstatic.com/images?q=tbn:153eqBnS-p_reM:http://cmbmconsulting.com/wp-content/uploads/2009/07/ocea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5579" y="3733800"/>
            <a:ext cx="2476500" cy="2986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838200" y="3886200"/>
            <a:ext cx="7543800" cy="212365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solidFill>
                  <a:srgbClr val="000000"/>
                </a:solidFill>
              </a:rPr>
              <a:t>Task 1: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Do a search for “Search Engines”. 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dirty="0" smtClean="0">
                <a:solidFill>
                  <a:srgbClr val="0000FF"/>
                </a:solidFill>
              </a:rPr>
              <a:t>How many results are there?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dirty="0" smtClean="0">
                <a:solidFill>
                  <a:srgbClr val="7030A0"/>
                </a:solidFill>
              </a:rPr>
              <a:t>List 3 search engines you’ve never heard of.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(type your answers on the worksheet)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7106" y="18288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63">
              <a:buNone/>
            </a:pPr>
            <a:r>
              <a:rPr lang="en-US" sz="3600" dirty="0" smtClean="0"/>
              <a:t>There are LOTS of search engines.  Different </a:t>
            </a:r>
            <a:r>
              <a:rPr lang="en-US" sz="3600" dirty="0"/>
              <a:t>search engines use different search methods. 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8600" y="6248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1837019540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gray">
          <a:xfrm>
            <a:off x="5638800" y="838200"/>
            <a:ext cx="3276600" cy="4572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 b="0" i="0" dirty="0">
                <a:solidFill>
                  <a:schemeClr val="bg1"/>
                </a:solidFill>
              </a:rPr>
              <a:t> </a:t>
            </a:r>
            <a:r>
              <a:rPr lang="en-US" sz="1600" i="0" dirty="0" smtClean="0">
                <a:solidFill>
                  <a:schemeClr val="bg1"/>
                </a:solidFill>
              </a:rPr>
              <a:t>Regular Search </a:t>
            </a:r>
            <a:r>
              <a:rPr lang="en-US" sz="1600" i="0" dirty="0">
                <a:solidFill>
                  <a:schemeClr val="bg1"/>
                </a:solidFill>
              </a:rPr>
              <a:t>Engines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3200400"/>
          </a:xfrm>
          <a:noFill/>
          <a:ln/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Regular Search Engines search the Internet based on a given search term. </a:t>
            </a:r>
            <a:endParaRPr lang="en-US" b="1" dirty="0"/>
          </a:p>
          <a:p>
            <a:pPr lvl="2"/>
            <a:r>
              <a:rPr lang="en-US" b="1" dirty="0">
                <a:solidFill>
                  <a:schemeClr val="bg1"/>
                </a:solidFill>
              </a:rPr>
              <a:t>For example, typing </a:t>
            </a:r>
            <a:r>
              <a:rPr lang="en-US" b="1" dirty="0" smtClean="0">
                <a:solidFill>
                  <a:schemeClr val="bg1"/>
                </a:solidFill>
              </a:rPr>
              <a:t>“Penguins” </a:t>
            </a:r>
            <a:r>
              <a:rPr lang="en-US" b="1" dirty="0">
                <a:solidFill>
                  <a:schemeClr val="bg1"/>
                </a:solidFill>
              </a:rPr>
              <a:t>into </a:t>
            </a:r>
            <a:r>
              <a:rPr lang="en-US" b="1" u="sng" dirty="0">
                <a:solidFill>
                  <a:schemeClr val="bg1"/>
                </a:solidFill>
              </a:rPr>
              <a:t>Google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gives </a:t>
            </a:r>
            <a:r>
              <a:rPr lang="en-US" b="1" dirty="0">
                <a:solidFill>
                  <a:schemeClr val="bg1"/>
                </a:solidFill>
              </a:rPr>
              <a:t>you </a:t>
            </a:r>
            <a:r>
              <a:rPr lang="en-US" b="1" dirty="0" smtClean="0">
                <a:solidFill>
                  <a:schemeClr val="bg1"/>
                </a:solidFill>
              </a:rPr>
              <a:t>15,400,000 sites. Type </a:t>
            </a:r>
            <a:r>
              <a:rPr lang="en-US" b="1" dirty="0">
                <a:solidFill>
                  <a:schemeClr val="bg1"/>
                </a:solidFill>
              </a:rPr>
              <a:t>the same term into </a:t>
            </a:r>
            <a:r>
              <a:rPr lang="en-US" b="1" u="sng" dirty="0">
                <a:solidFill>
                  <a:schemeClr val="bg1"/>
                </a:solidFill>
              </a:rPr>
              <a:t>Yahoo</a:t>
            </a:r>
            <a:r>
              <a:rPr lang="en-US" b="1" dirty="0">
                <a:solidFill>
                  <a:schemeClr val="bg1"/>
                </a:solidFill>
              </a:rPr>
              <a:t>!, and you come up </a:t>
            </a:r>
            <a:r>
              <a:rPr lang="en-US" b="1" dirty="0" smtClean="0">
                <a:solidFill>
                  <a:schemeClr val="bg1"/>
                </a:solidFill>
              </a:rPr>
              <a:t>with 80,600,000 hits</a:t>
            </a:r>
            <a:r>
              <a:rPr lang="en-US" b="1" dirty="0">
                <a:solidFill>
                  <a:schemeClr val="bg1"/>
                </a:solidFill>
              </a:rPr>
              <a:t>!</a:t>
            </a:r>
            <a:endParaRPr lang="en-US" b="1" dirty="0" smtClean="0">
              <a:solidFill>
                <a:schemeClr val="bg1"/>
              </a:solidFill>
            </a:endParaRPr>
          </a:p>
          <a:p>
            <a:pPr lvl="2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Why the difference in results?  They use different search techniques.</a:t>
            </a:r>
          </a:p>
          <a:p>
            <a:pPr lvl="2"/>
            <a:endParaRPr lang="en-US" b="1" dirty="0">
              <a:solidFill>
                <a:srgbClr val="006600"/>
              </a:solidFill>
            </a:endParaRPr>
          </a:p>
          <a:p>
            <a:pPr lvl="1">
              <a:buFont typeface="Wingdings 2" pitchFamily="18" charset="2"/>
              <a:buNone/>
            </a:pPr>
            <a:endParaRPr lang="en-US" dirty="0">
              <a:solidFill>
                <a:srgbClr val="A91101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914400" y="4724399"/>
            <a:ext cx="7543800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Task 2:</a:t>
            </a:r>
            <a:r>
              <a:rPr lang="en-US" sz="2400" dirty="0" smtClean="0">
                <a:solidFill>
                  <a:srgbClr val="000000"/>
                </a:solidFill>
              </a:rPr>
              <a:t> Do a search for </a:t>
            </a:r>
            <a:r>
              <a:rPr lang="en-US" sz="2400" smtClean="0">
                <a:solidFill>
                  <a:srgbClr val="000000"/>
                </a:solidFill>
              </a:rPr>
              <a:t>“</a:t>
            </a:r>
            <a:r>
              <a:rPr lang="en-US" sz="2400" smtClean="0">
                <a:solidFill>
                  <a:srgbClr val="FF0000"/>
                </a:solidFill>
              </a:rPr>
              <a:t>pancakes</a:t>
            </a:r>
            <a:r>
              <a:rPr lang="en-US" sz="2400" smtClean="0">
                <a:solidFill>
                  <a:srgbClr val="000000"/>
                </a:solidFill>
              </a:rPr>
              <a:t>” </a:t>
            </a:r>
            <a:r>
              <a:rPr lang="en-US" sz="2400" dirty="0" smtClean="0">
                <a:solidFill>
                  <a:srgbClr val="000000"/>
                </a:solidFill>
              </a:rPr>
              <a:t>in both </a:t>
            </a:r>
            <a:r>
              <a:rPr lang="en-US" sz="2400" dirty="0">
                <a:solidFill>
                  <a:srgbClr val="000000"/>
                </a:solidFill>
              </a:rPr>
              <a:t>Google (</a:t>
            </a:r>
            <a:r>
              <a:rPr lang="en-US" sz="2400" dirty="0">
                <a:solidFill>
                  <a:srgbClr val="7030A0"/>
                </a:solidFill>
                <a:hlinkClick r:id="rId2"/>
              </a:rPr>
              <a:t>www.google.com</a:t>
            </a:r>
            <a:r>
              <a:rPr lang="en-US" sz="2400" dirty="0">
                <a:solidFill>
                  <a:srgbClr val="000000"/>
                </a:solidFill>
              </a:rPr>
              <a:t>) and </a:t>
            </a:r>
            <a:r>
              <a:rPr lang="en-US" sz="2400" dirty="0" smtClean="0">
                <a:solidFill>
                  <a:srgbClr val="000000"/>
                </a:solidFill>
              </a:rPr>
              <a:t>Yahoo</a:t>
            </a:r>
            <a:r>
              <a:rPr lang="en-US" sz="2400" dirty="0">
                <a:solidFill>
                  <a:srgbClr val="000000"/>
                </a:solidFill>
              </a:rPr>
              <a:t>! (</a:t>
            </a:r>
            <a:r>
              <a:rPr lang="en-US" sz="2400" dirty="0">
                <a:solidFill>
                  <a:srgbClr val="7030A0"/>
                </a:solidFill>
                <a:hlinkClick r:id="rId3"/>
              </a:rPr>
              <a:t>www.yahoo.com</a:t>
            </a:r>
            <a:r>
              <a:rPr lang="en-US" sz="2400" dirty="0">
                <a:solidFill>
                  <a:srgbClr val="000000"/>
                </a:solidFill>
              </a:rPr>
              <a:t>). 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Which search engine has more results?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2700" y="6400800"/>
            <a:ext cx="9779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5</a:t>
            </a:r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Regular Search Engines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3"/>
          <p:cNvSpPr>
            <a:spLocks noChangeArrowheads="1"/>
          </p:cNvSpPr>
          <p:nvPr/>
        </p:nvSpPr>
        <p:spPr bwMode="gray">
          <a:xfrm>
            <a:off x="5638800" y="838200"/>
            <a:ext cx="3276600" cy="4572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i="0" dirty="0">
                <a:solidFill>
                  <a:schemeClr val="bg1"/>
                </a:solidFill>
              </a:rPr>
              <a:t> </a:t>
            </a:r>
            <a:r>
              <a:rPr lang="en-US" sz="1600" i="0" dirty="0" smtClean="0">
                <a:solidFill>
                  <a:schemeClr val="bg1"/>
                </a:solidFill>
              </a:rPr>
              <a:t>Meta Search </a:t>
            </a:r>
            <a:r>
              <a:rPr lang="en-US" sz="1600" i="0" dirty="0">
                <a:solidFill>
                  <a:schemeClr val="bg1"/>
                </a:solidFill>
              </a:rPr>
              <a:t>Engines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4495800"/>
          </a:xfrm>
          <a:noFill/>
          <a:ln/>
        </p:spPr>
        <p:txBody>
          <a:bodyPr/>
          <a:lstStyle/>
          <a:p>
            <a:pPr lvl="3">
              <a:buFont typeface="Wingdings 2" pitchFamily="18" charset="2"/>
              <a:buNone/>
            </a:pPr>
            <a:endParaRPr lang="en-US" dirty="0"/>
          </a:p>
          <a:p>
            <a:pPr lvl="1" indent="3175">
              <a:buNone/>
            </a:pPr>
            <a:r>
              <a:rPr lang="en-US" sz="4000" b="1" u="sng" dirty="0" err="1" smtClean="0">
                <a:solidFill>
                  <a:srgbClr val="FF0000"/>
                </a:solidFill>
              </a:rPr>
              <a:t>Metasearch</a:t>
            </a:r>
            <a:r>
              <a:rPr lang="en-US" sz="4000" b="1" dirty="0" smtClean="0"/>
              <a:t> Engines search several search engines at once.  This can  save you time and  increase your search results.</a:t>
            </a:r>
            <a:endParaRPr lang="en-US" sz="4000" b="1" dirty="0"/>
          </a:p>
          <a:p>
            <a:pPr lvl="1">
              <a:buFont typeface="Wingdings 2" pitchFamily="18" charset="2"/>
              <a:buNone/>
            </a:pPr>
            <a:endParaRPr lang="en-US" sz="2500" dirty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1000" y="6096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Metasearch</a:t>
            </a:r>
            <a:r>
              <a:rPr lang="en-US" sz="4400" dirty="0" smtClean="0">
                <a:solidFill>
                  <a:schemeClr val="bg1"/>
                </a:solidFill>
              </a:rPr>
              <a:t> Engines</a:t>
            </a:r>
            <a:endParaRPr lang="en-US" sz="4400" dirty="0"/>
          </a:p>
        </p:txBody>
      </p:sp>
      <p:pic>
        <p:nvPicPr>
          <p:cNvPr id="8" name="Picture 17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1910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/>
          <p:cNvSpPr>
            <a:spLocks noChangeArrowheads="1"/>
          </p:cNvSpPr>
          <p:nvPr/>
        </p:nvSpPr>
        <p:spPr bwMode="gray">
          <a:xfrm>
            <a:off x="5638800" y="838200"/>
            <a:ext cx="3276600" cy="4572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400" i="0" dirty="0" smtClean="0">
                <a:solidFill>
                  <a:schemeClr val="bg1"/>
                </a:solidFill>
              </a:rPr>
              <a:t> Meta Search Engines</a:t>
            </a:r>
            <a:endParaRPr lang="en-US" sz="1400" i="0" dirty="0">
              <a:solidFill>
                <a:schemeClr val="bg1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82000" cy="3048000"/>
          </a:xfrm>
          <a:noFill/>
          <a:ln/>
        </p:spPr>
        <p:txBody>
          <a:bodyPr/>
          <a:lstStyle/>
          <a:p>
            <a:pPr marL="53975" lvl="1" indent="0">
              <a:buNone/>
            </a:pPr>
            <a:r>
              <a:rPr lang="en-US" sz="4000" b="1" i="1" u="sng" dirty="0" smtClean="0">
                <a:solidFill>
                  <a:srgbClr val="FF0000"/>
                </a:solidFill>
              </a:rPr>
              <a:t>Yippy</a:t>
            </a:r>
            <a:r>
              <a:rPr lang="en-US" sz="4000" b="1" i="1" dirty="0" smtClean="0">
                <a:solidFill>
                  <a:srgbClr val="006600"/>
                </a:solidFill>
              </a:rPr>
              <a:t> groups </a:t>
            </a:r>
            <a:r>
              <a:rPr lang="en-US" sz="4000" b="1" i="1" dirty="0">
                <a:solidFill>
                  <a:srgbClr val="006600"/>
                </a:solidFill>
              </a:rPr>
              <a:t>search results by category.</a:t>
            </a:r>
          </a:p>
          <a:p>
            <a:pPr lvl="1">
              <a:buFont typeface="Wingdings 2" pitchFamily="18" charset="2"/>
              <a:buNone/>
            </a:pPr>
            <a:endParaRPr lang="en-US" sz="2500" dirty="0">
              <a:solidFill>
                <a:srgbClr val="006600"/>
              </a:solidFill>
            </a:endParaRPr>
          </a:p>
          <a:p>
            <a:pPr lvl="1">
              <a:buFont typeface="Wingdings 2" pitchFamily="18" charset="2"/>
              <a:buNone/>
            </a:pPr>
            <a:endParaRPr lang="en-US" sz="2500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3000613"/>
            <a:ext cx="7924800" cy="33239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rgbClr val="000000"/>
                </a:solidFill>
              </a:rPr>
              <a:t>Task </a:t>
            </a:r>
            <a:r>
              <a:rPr lang="en-US" u="sng" dirty="0" smtClean="0">
                <a:solidFill>
                  <a:srgbClr val="000000"/>
                </a:solidFill>
              </a:rPr>
              <a:t>3: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Go to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www.yippy.com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type in </a:t>
            </a:r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snowboarding</a:t>
            </a:r>
            <a:r>
              <a:rPr lang="en-US" dirty="0" smtClean="0">
                <a:solidFill>
                  <a:srgbClr val="000000"/>
                </a:solidFill>
              </a:rPr>
              <a:t>”.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Notice the </a:t>
            </a:r>
            <a:r>
              <a:rPr lang="en-US" dirty="0" smtClean="0">
                <a:solidFill>
                  <a:srgbClr val="000000"/>
                </a:solidFill>
              </a:rPr>
              <a:t>categories listed in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left task pane. </a:t>
            </a:r>
            <a:r>
              <a:rPr lang="en-US" dirty="0">
                <a:solidFill>
                  <a:srgbClr val="000000"/>
                </a:solidFill>
              </a:rPr>
              <a:t>You can use </a:t>
            </a:r>
            <a:r>
              <a:rPr lang="en-US" dirty="0" smtClean="0">
                <a:solidFill>
                  <a:srgbClr val="000000"/>
                </a:solidFill>
              </a:rPr>
              <a:t>these </a:t>
            </a:r>
            <a:r>
              <a:rPr lang="en-US" dirty="0">
                <a:solidFill>
                  <a:srgbClr val="000000"/>
                </a:solidFill>
              </a:rPr>
              <a:t>categories to narrow your information. </a:t>
            </a:r>
            <a:r>
              <a:rPr lang="en-US" dirty="0">
                <a:solidFill>
                  <a:srgbClr val="0000FF"/>
                </a:solidFill>
              </a:rPr>
              <a:t>List the categories </a:t>
            </a:r>
            <a:r>
              <a:rPr lang="en-US" dirty="0" smtClean="0">
                <a:solidFill>
                  <a:srgbClr val="0000FF"/>
                </a:solidFill>
              </a:rPr>
              <a:t>that came up for snowboarding on the answer sheet.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-6927" y="6324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Slide </a:t>
            </a:r>
            <a:r>
              <a:rPr lang="en-US" sz="1400" dirty="0" smtClean="0"/>
              <a:t>7</a:t>
            </a:r>
            <a:endParaRPr lang="en-US" sz="1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Online Encyclopedias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528145" y="1601441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0" dirty="0" smtClean="0"/>
              <a:t>Online encyclopedias are a great resource for research that are underutilized.  Their information has been checked by experts so it is reliable and valid.</a:t>
            </a:r>
            <a:endParaRPr lang="en-US" sz="4800" i="0" dirty="0"/>
          </a:p>
        </p:txBody>
      </p:sp>
      <p:pic>
        <p:nvPicPr>
          <p:cNvPr id="52226" name="Picture 2" descr="http://sm-a1.yimg.com/image/?url=http%3A%2F%2Fupload.wikimedia.org%2Fwikipedia%2Fen%2Fthumb%2Fc%2Fca%2FEncyclop%25C3%25A6dia_Britannica_logo.jpg%2F100px-Encyclop%25C3%25A6dia_Britannica_logo.jpg&amp;t=1288886929&amp;ttl=43200&amp;maxWidth=98&amp;maxHeight=74&amp;sig=Bs0F4fpKN_wQR6VtYn8Sbg--~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438400"/>
            <a:ext cx="2511133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324600" cy="5334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400" b="1" dirty="0" smtClean="0"/>
              <a:t>Online Encyclopedias</a:t>
            </a:r>
            <a:endParaRPr lang="en-US" sz="4400" b="1" dirty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33400" y="1742550"/>
            <a:ext cx="85343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 smtClean="0"/>
              <a:t>Try </a:t>
            </a:r>
            <a:r>
              <a:rPr lang="en-US" i="0" dirty="0"/>
              <a:t>the encyclopedias </a:t>
            </a:r>
            <a:r>
              <a:rPr lang="en-US" i="0" dirty="0" smtClean="0"/>
              <a:t>below </a:t>
            </a:r>
            <a:r>
              <a:rPr lang="en-US" i="0" dirty="0"/>
              <a:t>and see what you </a:t>
            </a:r>
            <a:r>
              <a:rPr lang="en-US" i="0" dirty="0" smtClean="0"/>
              <a:t>think:</a:t>
            </a:r>
            <a:endParaRPr lang="en-US" i="0" dirty="0"/>
          </a:p>
          <a:p>
            <a:pPr marL="4763" lvl="1">
              <a:spcBef>
                <a:spcPct val="50000"/>
              </a:spcBef>
              <a:buFontTx/>
              <a:buChar char="•"/>
            </a:pPr>
            <a:r>
              <a:rPr lang="en-US" i="0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i="0" dirty="0" smtClean="0">
                <a:solidFill>
                  <a:srgbClr val="C00000"/>
                </a:solidFill>
                <a:hlinkClick r:id="rId2"/>
              </a:rPr>
              <a:t>www.worldbookonline.com/student/home</a:t>
            </a:r>
            <a:r>
              <a:rPr lang="en-US" i="0" dirty="0" smtClean="0">
                <a:solidFill>
                  <a:srgbClr val="C00000"/>
                </a:solidFill>
              </a:rPr>
              <a:t>  </a:t>
            </a:r>
          </a:p>
          <a:p>
            <a:pPr marL="4763" lvl="1">
              <a:spcBef>
                <a:spcPct val="50000"/>
              </a:spcBef>
              <a:buFontTx/>
              <a:buChar char="•"/>
            </a:pPr>
            <a:r>
              <a:rPr lang="en-US" i="0" dirty="0" smtClean="0">
                <a:solidFill>
                  <a:srgbClr val="C00000"/>
                </a:solidFill>
                <a:hlinkClick r:id="rId3"/>
              </a:rPr>
              <a:t>http://www.infoplease.com/encyclopedia</a:t>
            </a:r>
            <a:r>
              <a:rPr lang="en-US" i="0" dirty="0" smtClean="0">
                <a:solidFill>
                  <a:srgbClr val="C00000"/>
                </a:solidFill>
              </a:rPr>
              <a:t>   </a:t>
            </a:r>
            <a:endParaRPr lang="en-US" i="0" dirty="0">
              <a:solidFill>
                <a:srgbClr val="C00000"/>
              </a:solidFill>
            </a:endParaRPr>
          </a:p>
        </p:txBody>
      </p:sp>
      <p:pic>
        <p:nvPicPr>
          <p:cNvPr id="63498" name="Picture 10" descr="j025021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9078" y="5257800"/>
            <a:ext cx="2054921" cy="1600200"/>
          </a:xfrm>
          <a:prstGeom prst="rect">
            <a:avLst/>
          </a:prstGeom>
          <a:noFill/>
        </p:spPr>
      </p:pic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28600" y="4343400"/>
            <a:ext cx="7465122" cy="138499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solidFill>
                  <a:srgbClr val="000000"/>
                </a:solidFill>
              </a:rPr>
              <a:t>Task </a:t>
            </a:r>
            <a:r>
              <a:rPr lang="en-US" sz="2400" u="sng" dirty="0" smtClean="0">
                <a:solidFill>
                  <a:srgbClr val="000000"/>
                </a:solidFill>
              </a:rPr>
              <a:t>5</a:t>
            </a:r>
            <a:r>
              <a:rPr lang="en-US" sz="2400" dirty="0" smtClean="0">
                <a:solidFill>
                  <a:srgbClr val="000000"/>
                </a:solidFill>
              </a:rPr>
              <a:t>:  Do a search for ‘</a:t>
            </a:r>
            <a:r>
              <a:rPr lang="en-US" sz="2400" dirty="0" smtClean="0">
                <a:solidFill>
                  <a:srgbClr val="FF0000"/>
                </a:solidFill>
              </a:rPr>
              <a:t>Volcano</a:t>
            </a:r>
            <a:r>
              <a:rPr lang="en-US" sz="2400" dirty="0" smtClean="0">
                <a:solidFill>
                  <a:srgbClr val="000000"/>
                </a:solidFill>
              </a:rPr>
              <a:t>’ with both online encyclopedias.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Which encyclopedia has the most search results?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2037</TotalTime>
  <Words>510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Sample presentation slides</vt:lpstr>
      <vt:lpstr>PowerPoint Presentation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Encyclopedias</vt:lpstr>
      <vt:lpstr>Online Encyclopedias</vt:lpstr>
      <vt:lpstr>Online Libraries</vt:lpstr>
      <vt:lpstr>Indexes/Directories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shannydaw</dc:creator>
  <cp:lastModifiedBy>kathy.bekkemellom</cp:lastModifiedBy>
  <cp:revision>246</cp:revision>
  <cp:lastPrinted>2011-10-26T17:07:21Z</cp:lastPrinted>
  <dcterms:created xsi:type="dcterms:W3CDTF">2006-04-20T23:46:02Z</dcterms:created>
  <dcterms:modified xsi:type="dcterms:W3CDTF">2013-10-24T15:56:36Z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TC011812381033</vt:lpwstr>
  </property>
</Properties>
</file>